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9" r:id="rId3"/>
    <p:sldMasterId id="2147483691" r:id="rId4"/>
  </p:sldMasterIdLst>
  <p:notesMasterIdLst>
    <p:notesMasterId r:id="rId14"/>
  </p:notesMasterIdLst>
  <p:sldIdLst>
    <p:sldId id="846" r:id="rId5"/>
    <p:sldId id="1651" r:id="rId6"/>
    <p:sldId id="304" r:id="rId7"/>
    <p:sldId id="302" r:id="rId8"/>
    <p:sldId id="847" r:id="rId9"/>
    <p:sldId id="263" r:id="rId10"/>
    <p:sldId id="784" r:id="rId11"/>
    <p:sldId id="785" r:id="rId12"/>
    <p:sldId id="79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11" d="100"/>
          <a:sy n="111" d="100"/>
        </p:scale>
        <p:origin x="420" y="96"/>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0B14F-E763-49BC-AA4D-ADF309F19478}" type="datetimeFigureOut">
              <a:rPr lang="en-US" smtClean="0"/>
              <a:t>7/1/2021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9BB90C-D9F2-4335-BFEB-566DC4C132DB}" type="slidenum">
              <a:rPr lang="en-US" smtClean="0"/>
              <a:t>‹#›</a:t>
            </a:fld>
            <a:endParaRPr lang="en-US"/>
          </a:p>
        </p:txBody>
      </p:sp>
    </p:spTree>
    <p:extLst>
      <p:ext uri="{BB962C8B-B14F-4D97-AF65-F5344CB8AC3E}">
        <p14:creationId xmlns:p14="http://schemas.microsoft.com/office/powerpoint/2010/main" val="999986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It’s likely everyone watching this webinar knows about the problem:  there are two nearly identical versions of the foot in current use in the U.S.; </a:t>
            </a:r>
          </a:p>
          <a:p>
            <a:pPr marL="640594" lvl="1" indent="-174708">
              <a:buFont typeface="Arial" panose="020B0604020202020204" pitchFamily="34" charset="0"/>
              <a:buChar char="•"/>
            </a:pPr>
            <a:r>
              <a:rPr lang="en-US" dirty="0"/>
              <a:t>They differ by 2 parts per million (ppm), or only 0.01 ft per mile, or slightly more than a tenth of an inch in a mile.</a:t>
            </a:r>
          </a:p>
          <a:p>
            <a:pPr marL="640594" lvl="1" indent="-174708">
              <a:buFont typeface="Arial" panose="020B0604020202020204" pitchFamily="34" charset="0"/>
              <a:buChar char="•"/>
            </a:pPr>
            <a:r>
              <a:rPr lang="en-US" dirty="0"/>
              <a:t>Despite (or actually because of) the very small difference, it has become a REAL problem with REAL costs.</a:t>
            </a: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A2FED2CC-BADC-4677-8145-F4A6E1426BC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3223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NGS proposes that there be only ONE official definition of the foot after 2022, and if done will be accomplished through NIST.</a:t>
            </a:r>
          </a:p>
          <a:p>
            <a:pPr marL="628650" lvl="1" indent="-171450">
              <a:buFont typeface="Arial" panose="020B0604020202020204" pitchFamily="34" charset="0"/>
              <a:buChar char="•"/>
            </a:pPr>
            <a:r>
              <a:rPr lang="en-US" dirty="0"/>
              <a:t>Considering getting rid of word “international”, and just call it the “foot” (that is how it is handled in some software, such Esri’s).  People just seem to not like the “international” label.  Maybe call if the “American freedom foot.”  But seriously, dropping a descriptor solidifies the idea that there is only one foot in the U.S.  Keeping the descriptor implies there is more than one foot.</a:t>
            </a:r>
          </a:p>
          <a:p>
            <a:pPr marL="628650" lvl="1" indent="-171450">
              <a:buFont typeface="Arial" panose="020B0604020202020204" pitchFamily="34" charset="0"/>
              <a:buChar char="•"/>
            </a:pPr>
            <a:r>
              <a:rPr lang="en-US" dirty="0"/>
              <a:t>Have NO option for sft after 2022.  It will only be used for the past (legacy applications).</a:t>
            </a:r>
          </a:p>
          <a:p>
            <a:pPr marL="171450" lvl="0" indent="-171450">
              <a:buFont typeface="Arial" panose="020B0604020202020204" pitchFamily="34" charset="0"/>
              <a:buChar char="•"/>
            </a:pPr>
            <a:r>
              <a:rPr lang="en-US" dirty="0"/>
              <a:t>NGS will help!  </a:t>
            </a:r>
          </a:p>
          <a:p>
            <a:pPr marL="628650" lvl="1" indent="-171450">
              <a:buFont typeface="Arial" panose="020B0604020202020204" pitchFamily="34" charset="0"/>
              <a:buChar char="•"/>
            </a:pPr>
            <a:r>
              <a:rPr lang="en-US" dirty="0"/>
              <a:t>We will try to make the change as simple and painless as possible.</a:t>
            </a:r>
          </a:p>
          <a:p>
            <a:pPr marL="628650" lvl="1" indent="-171450">
              <a:buFont typeface="Arial" panose="020B0604020202020204" pitchFamily="34" charset="0"/>
              <a:buChar char="•"/>
            </a:pPr>
            <a:r>
              <a:rPr lang="en-US" dirty="0"/>
              <a:t>Our products and services will automatically support backward compatibility.</a:t>
            </a:r>
          </a:p>
          <a:p>
            <a:pPr marL="171450" lvl="0" indent="-171450">
              <a:buFont typeface="Arial" panose="020B0604020202020204" pitchFamily="34" charset="0"/>
              <a:buChar char="•"/>
            </a:pPr>
            <a:r>
              <a:rPr lang="en-US" dirty="0"/>
              <a:t>Idea here is that we are trying to make things better by fixing a long-standing problem for the future (not the past).  Yes, there will be some difficulties.  But at least they will diminish over time.  If we do nothing, these problems will never go away.</a:t>
            </a:r>
          </a:p>
          <a:p>
            <a:pPr marL="171450" indent="-171450">
              <a:buFont typeface="Arial" panose="020B0604020202020204" pitchFamily="34" charset="0"/>
              <a:buChar char="•"/>
            </a:pPr>
            <a:r>
              <a:rPr lang="en-US" dirty="0"/>
              <a:t>If you think changing from sft to ift is a big problem, then perhaps you don’t quite understand the other changes that are coming in 2022:</a:t>
            </a:r>
          </a:p>
          <a:p>
            <a:pPr marL="628650" lvl="1" indent="-171450">
              <a:buFont typeface="Arial" panose="020B0604020202020204" pitchFamily="34" charset="0"/>
              <a:buChar char="•"/>
            </a:pPr>
            <a:r>
              <a:rPr lang="en-US" dirty="0"/>
              <a:t>The change from sft to ift is really just a small (2 ppm) scale change.  That is smaller than the change in scale for SPCS2022 zones, and that is only PART of the change that will occur for State Plane.</a:t>
            </a:r>
          </a:p>
          <a:p>
            <a:pPr marL="628650" lvl="1" indent="-171450">
              <a:buFont typeface="Arial" panose="020B0604020202020204" pitchFamily="34" charset="0"/>
              <a:buChar char="•"/>
            </a:pPr>
            <a:r>
              <a:rPr lang="en-US" dirty="0"/>
              <a:t>Coordinates in NSRS2022 will change with time.  In fact, the entire frame will be time-dependent.  Assumptions about control coordinates never changing will have to be abandoned.</a:t>
            </a:r>
          </a:p>
          <a:p>
            <a:pPr marL="628650" lvl="1" indent="-171450">
              <a:buFont typeface="Arial" panose="020B0604020202020204" pitchFamily="34" charset="0"/>
              <a:buChar char="•"/>
            </a:pPr>
            <a:r>
              <a:rPr lang="en-US" dirty="0"/>
              <a:t>The “vertical” datum will be replaced with a geopotential datum based on a gravimetric geoid (rather than leveling).  This, too, will have a time-dependent component.</a:t>
            </a:r>
          </a:p>
          <a:p>
            <a:pPr marL="628650" lvl="1" indent="-171450">
              <a:buFont typeface="Arial" panose="020B0604020202020204" pitchFamily="34" charset="0"/>
              <a:buChar char="•"/>
            </a:pPr>
            <a:r>
              <a:rPr lang="en-US" dirty="0"/>
              <a:t>There will be changes in how GNSS, leveling, and total station survey surveys are performed, reduced, processed, and adjusted.</a:t>
            </a:r>
          </a:p>
          <a:p>
            <a:pPr marL="628650" lvl="1" indent="-171450">
              <a:buFont typeface="Arial" panose="020B0604020202020204" pitchFamily="34" charset="0"/>
              <a:buChar char="•"/>
            </a:pPr>
            <a:r>
              <a:rPr lang="en-US" dirty="0"/>
              <a:t>By comparison, the change from sft to ift is so miniscule that it is well within the noise of the other changes.</a:t>
            </a:r>
          </a:p>
          <a:p>
            <a:pPr marL="628650" lvl="1" indent="-171450">
              <a:buFont typeface="Arial" panose="020B0604020202020204" pitchFamily="34" charset="0"/>
              <a:buChar char="•"/>
            </a:pPr>
            <a:r>
              <a:rPr lang="en-US" dirty="0"/>
              <a:t>In short, if you think the change in foot definition is too difficult, then its hard to see how you could deal with these other much larger and vastly more complex changes.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FED2CC-BADC-4677-8145-F4A6E1426B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957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It’s likely everyone watching this webinar knows about the problem:  there are two nearly identical versions of the foot in current use in the U.S.; </a:t>
            </a:r>
          </a:p>
          <a:p>
            <a:pPr marL="628650" lvl="1" indent="-171450">
              <a:buFont typeface="Arial" panose="020B0604020202020204" pitchFamily="34" charset="0"/>
              <a:buChar char="•"/>
            </a:pPr>
            <a:r>
              <a:rPr lang="en-US" dirty="0"/>
              <a:t>They differ by 2 parts per million (ppm), or only 0.01 ft per mile, or slightly more than a tenth of an inch in a mile.</a:t>
            </a:r>
          </a:p>
          <a:p>
            <a:pPr marL="628650" lvl="1" indent="-171450">
              <a:buFont typeface="Arial" panose="020B0604020202020204" pitchFamily="34" charset="0"/>
              <a:buChar char="•"/>
            </a:pPr>
            <a:r>
              <a:rPr lang="en-US" dirty="0"/>
              <a:t>Despite (or actually because of) the very small difference, it has become a REAL problem with REAL costs.</a:t>
            </a:r>
          </a:p>
          <a:p>
            <a:pPr marL="171450" indent="-171450">
              <a:buFont typeface="Arial" panose="020B0604020202020204" pitchFamily="34" charset="0"/>
              <a:buChar char="•"/>
            </a:pPr>
            <a:r>
              <a:rPr lang="en-US" dirty="0"/>
              <a:t>What’s in a name?  That which we call a “foot” by any other word would smell as… sweet?  Maybe that’s not he best analogy for the foot…</a:t>
            </a:r>
          </a:p>
          <a:p>
            <a:pPr marL="628650" lvl="1" indent="-171450">
              <a:buFont typeface="Arial" panose="020B0604020202020204" pitchFamily="34" charset="0"/>
              <a:buChar char="•"/>
            </a:pPr>
            <a:r>
              <a:rPr lang="en-US" dirty="0"/>
              <a:t>“U.S. survey foot” sounds patriotic, is surveyor-centric…</a:t>
            </a:r>
          </a:p>
          <a:p>
            <a:pPr marL="628650" lvl="1" indent="-171450">
              <a:buFont typeface="Arial" panose="020B0604020202020204" pitchFamily="34" charset="0"/>
              <a:buChar char="•"/>
            </a:pPr>
            <a:r>
              <a:rPr lang="en-US" dirty="0"/>
              <a:t>“International foot” sounds like a New World Order, UN sanctioned sort of thing, with perhaps a whiff of socialism…</a:t>
            </a:r>
          </a:p>
          <a:p>
            <a:pPr marL="628650" lvl="1" indent="-171450">
              <a:buFont typeface="Arial" panose="020B0604020202020204" pitchFamily="34" charset="0"/>
              <a:buChar char="•"/>
            </a:pPr>
            <a:r>
              <a:rPr lang="en-US" dirty="0"/>
              <a:t>Is the name really part of the problem?  I hope note, but emotion does play a role.  We are not entirely rational creatures after all (myself included).</a:t>
            </a:r>
          </a:p>
          <a:p>
            <a:pPr marL="171450" indent="-171450">
              <a:buFont typeface="Arial" panose="020B0604020202020204" pitchFamily="34" charset="0"/>
              <a:buChar char="•"/>
            </a:pPr>
            <a:r>
              <a:rPr lang="en-US" dirty="0"/>
              <a:t>Surveyors are really the only users of the U.S. survey foot (sft).  They are also among the very few who even know of its existence.  In schools and colleges they only teach students about the official international foot (ift).  However, because people use the products created by surveyors, they end up using the sft without even knowing it.</a:t>
            </a:r>
          </a:p>
          <a:p>
            <a:pPr marL="171450" indent="-171450">
              <a:buFont typeface="Arial" panose="020B0604020202020204" pitchFamily="34" charset="0"/>
              <a:buChar char="•"/>
            </a:pPr>
            <a:r>
              <a:rPr lang="en-US" dirty="0"/>
              <a:t>Want to have a conversation about this, get all of us on the same page.  So I will present facts to facilitate informed discussion (sprinkled with some opinions…)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FED2CC-BADC-4677-8145-F4A6E1426B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777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Federal Register Notice (1959) establishing ift and (temporary) sft</a:t>
            </a:r>
          </a:p>
          <a:p>
            <a:pPr marL="628650" lvl="1" indent="-171450">
              <a:buFont typeface="Arial" panose="020B0604020202020204" pitchFamily="34" charset="0"/>
              <a:buChar char="•"/>
            </a:pPr>
            <a:r>
              <a:rPr lang="en-US" dirty="0"/>
              <a:t>Official adoption of ift (1  ft = 0.3048 m) nationwide.</a:t>
            </a:r>
          </a:p>
          <a:p>
            <a:pPr marL="628650" lvl="1" indent="-171450">
              <a:buFont typeface="Arial" panose="020B0604020202020204" pitchFamily="34" charset="0"/>
              <a:buChar char="•"/>
            </a:pPr>
            <a:r>
              <a:rPr lang="en-US" b="1" i="1" dirty="0"/>
              <a:t>Temporary</a:t>
            </a:r>
            <a:r>
              <a:rPr lang="en-US" dirty="0"/>
              <a:t> exception granted for geodetic surveys (including State Plane coordinates), to accommodate C&amp;GS.</a:t>
            </a:r>
          </a:p>
          <a:p>
            <a:pPr marL="628650" lvl="1" indent="-171450">
              <a:buFont typeface="Arial" panose="020B0604020202020204" pitchFamily="34" charset="0"/>
              <a:buChar char="•"/>
            </a:pPr>
            <a:r>
              <a:rPr lang="en-US" b="1" i="1" dirty="0"/>
              <a:t>Mandates</a:t>
            </a:r>
            <a:r>
              <a:rPr lang="en-US" dirty="0"/>
              <a:t> that ift shall be adopted after readjustment of U.S. geodetic network. This is not a “recommendation” or a “suggestion.”  At the time this was published, “shall” was used in legal documents as mandatory (nowadays the usage of “shall” as mandatory is discouraged in legal documents).  </a:t>
            </a:r>
          </a:p>
          <a:p>
            <a:pPr marL="628650" lvl="1" indent="-171450">
              <a:buFont typeface="Arial" panose="020B0604020202020204" pitchFamily="34" charset="0"/>
              <a:buChar char="•"/>
            </a:pPr>
            <a:r>
              <a:rPr lang="en-US" dirty="0"/>
              <a:t>Co-issued and signed by NBS and C&amp;GS directors.</a:t>
            </a:r>
          </a:p>
          <a:p>
            <a:pPr marL="628650" lvl="1" indent="-171450">
              <a:buFont typeface="Arial" panose="020B0604020202020204" pitchFamily="34" charset="0"/>
              <a:buChar char="•"/>
            </a:pPr>
            <a:r>
              <a:rPr lang="en-US" dirty="0"/>
              <a:t>This FRN delayed full adoption of the ift, and promoted continued use of the sft for all surveying (not just geodetic surveys), and it is how we got into the situation we are in today.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B50007-6DAA-40A7-BB94-072BAD43B9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1900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Other FRNs relevant to the ift vs. sft issue:</a:t>
            </a:r>
          </a:p>
          <a:p>
            <a:pPr marL="628650" lvl="1" indent="-171450">
              <a:buFont typeface="Arial" panose="020B0604020202020204" pitchFamily="34" charset="0"/>
              <a:buChar char="•"/>
            </a:pPr>
            <a:r>
              <a:rPr lang="en-US" dirty="0"/>
              <a:t>1975.  Distinguishes between ift and sft, and gives both an exact (1200/3937 m) and approximate (0.304 800 61 m) definition of the sft.  It states that the ift is used for “engineering” and the sft is used for “mapping and land measurement”, which by itself creates problems (since engineering and surveying are often done together for projects, so which should be used?).  It also provides a clarification that the metric equivalents given in a previous (1968) FRN are approximate for lengths based on the sft.  It gives an example of the U.S. survey mile = 1.609 347 km </a:t>
            </a:r>
            <a:r>
              <a:rPr lang="en-US" i="1" dirty="0"/>
              <a:t>approximately</a:t>
            </a:r>
            <a:r>
              <a:rPr lang="en-US" dirty="0"/>
              <a:t>, and the international mile = 1.609 344 km </a:t>
            </a:r>
            <a:r>
              <a:rPr lang="en-US" i="1" dirty="0"/>
              <a:t>exactly</a:t>
            </a:r>
            <a:r>
              <a:rPr lang="en-US" dirty="0"/>
              <a:t>. </a:t>
            </a:r>
          </a:p>
          <a:p>
            <a:pPr marL="628650" lvl="1" indent="-171450">
              <a:buFont typeface="Arial" panose="020B0604020202020204" pitchFamily="34" charset="0"/>
              <a:buChar char="•"/>
            </a:pPr>
            <a:r>
              <a:rPr lang="en-US" dirty="0"/>
              <a:t>1977.  NGS policy on publication of plane coordinates based on NAD 83, stating that NGS will officially adopt the metric system.  This effectively (but probably inadvertently) allowed NGS to side step the requirement of ending use of the sft, as required in the 1959 FRN.</a:t>
            </a:r>
          </a:p>
          <a:p>
            <a:pPr marL="628650" lvl="1" indent="-171450">
              <a:buFont typeface="Arial" panose="020B0604020202020204" pitchFamily="34" charset="0"/>
              <a:buChar char="•"/>
            </a:pPr>
            <a:r>
              <a:rPr lang="en-US" dirty="0"/>
              <a:t>1988.  Proposal by NBS and NOAA/NGS to permanently retain U.S. survey foot for all surveying and mapping, pending analysis of public comment.  It appears such a decision was never made.</a:t>
            </a:r>
          </a:p>
          <a:p>
            <a:pPr marL="628650" lvl="1" indent="-171450">
              <a:buFont typeface="Arial" panose="020B0604020202020204" pitchFamily="34" charset="0"/>
              <a:buChar char="•"/>
            </a:pPr>
            <a:r>
              <a:rPr lang="en-US" dirty="0"/>
              <a:t>1989. NGS announces adoption of NAD 83, with reference to publication of plane coordinates in 1977 FRN (and use of the metric system).</a:t>
            </a:r>
          </a:p>
          <a:p>
            <a:pPr marL="628650" lvl="1" indent="-171450">
              <a:buFont typeface="Arial" panose="020B0604020202020204" pitchFamily="34" charset="0"/>
              <a:buChar char="•"/>
            </a:pPr>
            <a:r>
              <a:rPr lang="en-US" dirty="0"/>
              <a:t>1990.  A major FRN issued by NIST to reaffirm use and interpretation of the metric system (SI) in the U.S., partly in response to federal legislation on the metric system since the previous NIST FRN on this topic in 1982.  Includes tables and descriptions that define the SI in the U.S.  Does NOT include conversions between SI and U.S. customary units.</a:t>
            </a:r>
          </a:p>
          <a:p>
            <a:pPr marL="171450" lvl="0" indent="-171450">
              <a:buFont typeface="Arial" panose="020B0604020202020204" pitchFamily="34" charset="0"/>
              <a:buChar char="•"/>
            </a:pPr>
            <a:r>
              <a:rPr lang="en-US" u="sng" dirty="0"/>
              <a:t>NOTE</a:t>
            </a:r>
            <a:r>
              <a:rPr lang="en-US" dirty="0"/>
              <a:t>:  In the webinar, I inadvertently mischaracterized the 1975 FR as saying the ift was “exact” and the sft was “approximate.”  What that FRN actually says is that conversions in a previous (1968) FRN were only for the ift, and were therefore approximate for sft conversions.  The 1975 FRN provides the exact sft conversions as a correction/clarification to the 1968 FRN.  My apologies for any confusion this may have caused.</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B50007-6DAA-40A7-BB94-072BAD43B9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4261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noChangeArrowheads="1"/>
          </p:cNvSpPr>
          <p:nvPr>
            <p:ph type="body" idx="1"/>
          </p:nvPr>
        </p:nvSpPr>
        <p:spPr bwMode="auto">
          <a:xfrm>
            <a:off x="933547" y="4416511"/>
            <a:ext cx="5143308" cy="41832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7713175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EMAP seal 300.jpg"/>
          <p:cNvPicPr>
            <a:picLocks noChangeAspect="1"/>
          </p:cNvPicPr>
          <p:nvPr userDrawn="1"/>
        </p:nvPicPr>
        <p:blipFill>
          <a:blip r:embed="rId2" cstate="print">
            <a:duotone>
              <a:schemeClr val="accent1">
                <a:shade val="45000"/>
                <a:satMod val="135000"/>
              </a:schemeClr>
              <a:prstClr val="white"/>
            </a:duotone>
            <a:lum bright="3000"/>
          </a:blip>
          <a:srcRect/>
          <a:stretch>
            <a:fillRect/>
          </a:stretch>
        </p:blipFill>
        <p:spPr bwMode="auto">
          <a:xfrm>
            <a:off x="5440497" y="5848565"/>
            <a:ext cx="1360403" cy="511447"/>
          </a:xfrm>
          <a:prstGeom prst="rect">
            <a:avLst/>
          </a:prstGeom>
          <a:noFill/>
          <a:ln w="9525">
            <a:noFill/>
            <a:miter lim="800000"/>
            <a:headEnd/>
            <a:tailEnd/>
          </a:ln>
        </p:spPr>
      </p:pic>
      <p:sp>
        <p:nvSpPr>
          <p:cNvPr id="5" name="Text Box 61"/>
          <p:cNvSpPr txBox="1">
            <a:spLocks noChangeArrowheads="1"/>
          </p:cNvSpPr>
          <p:nvPr userDrawn="1"/>
        </p:nvSpPr>
        <p:spPr bwMode="auto">
          <a:xfrm>
            <a:off x="3572934" y="6269043"/>
            <a:ext cx="5270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600" i="1">
                <a:solidFill>
                  <a:schemeClr val="tx1"/>
                </a:solidFill>
                <a:latin typeface="Tahoma" pitchFamily="34" charset="0"/>
              </a:defRPr>
            </a:lvl1pPr>
            <a:lvl2pPr marL="742950" indent="-285750" eaLnBrk="0" hangingPunct="0">
              <a:defRPr sz="1600" i="1">
                <a:solidFill>
                  <a:schemeClr val="tx1"/>
                </a:solidFill>
                <a:latin typeface="Tahoma" pitchFamily="34" charset="0"/>
              </a:defRPr>
            </a:lvl2pPr>
            <a:lvl3pPr marL="1143000" indent="-228600" eaLnBrk="0" hangingPunct="0">
              <a:defRPr sz="1600" i="1">
                <a:solidFill>
                  <a:schemeClr val="tx1"/>
                </a:solidFill>
                <a:latin typeface="Tahoma" pitchFamily="34" charset="0"/>
              </a:defRPr>
            </a:lvl3pPr>
            <a:lvl4pPr marL="1600200" indent="-228600" eaLnBrk="0" hangingPunct="0">
              <a:defRPr sz="1600" i="1">
                <a:solidFill>
                  <a:schemeClr val="tx1"/>
                </a:solidFill>
                <a:latin typeface="Tahoma" pitchFamily="34" charset="0"/>
              </a:defRPr>
            </a:lvl4pPr>
            <a:lvl5pPr marL="2057400" indent="-228600" eaLnBrk="0" hangingPunct="0">
              <a:defRPr sz="1600" i="1">
                <a:solidFill>
                  <a:schemeClr val="tx1"/>
                </a:solidFill>
                <a:latin typeface="Tahoma" pitchFamily="34" charset="0"/>
              </a:defRPr>
            </a:lvl5pPr>
            <a:lvl6pPr marL="2514600" indent="-228600" eaLnBrk="0" fontAlgn="base" hangingPunct="0">
              <a:spcBef>
                <a:spcPct val="0"/>
              </a:spcBef>
              <a:spcAft>
                <a:spcPct val="0"/>
              </a:spcAft>
              <a:defRPr sz="1600" i="1">
                <a:solidFill>
                  <a:schemeClr val="tx1"/>
                </a:solidFill>
                <a:latin typeface="Tahoma" pitchFamily="34" charset="0"/>
              </a:defRPr>
            </a:lvl6pPr>
            <a:lvl7pPr marL="2971800" indent="-228600" eaLnBrk="0" fontAlgn="base" hangingPunct="0">
              <a:spcBef>
                <a:spcPct val="0"/>
              </a:spcBef>
              <a:spcAft>
                <a:spcPct val="0"/>
              </a:spcAft>
              <a:defRPr sz="1600" i="1">
                <a:solidFill>
                  <a:schemeClr val="tx1"/>
                </a:solidFill>
                <a:latin typeface="Tahoma" pitchFamily="34" charset="0"/>
              </a:defRPr>
            </a:lvl7pPr>
            <a:lvl8pPr marL="3429000" indent="-228600" eaLnBrk="0" fontAlgn="base" hangingPunct="0">
              <a:spcBef>
                <a:spcPct val="0"/>
              </a:spcBef>
              <a:spcAft>
                <a:spcPct val="0"/>
              </a:spcAft>
              <a:defRPr sz="1600" i="1">
                <a:solidFill>
                  <a:schemeClr val="tx1"/>
                </a:solidFill>
                <a:latin typeface="Tahoma" pitchFamily="34" charset="0"/>
              </a:defRPr>
            </a:lvl8pPr>
            <a:lvl9pPr marL="3886200" indent="-228600" eaLnBrk="0" fontAlgn="base" hangingPunct="0">
              <a:spcBef>
                <a:spcPct val="0"/>
              </a:spcBef>
              <a:spcAft>
                <a:spcPct val="0"/>
              </a:spcAft>
              <a:defRPr sz="1600" i="1">
                <a:solidFill>
                  <a:schemeClr val="tx1"/>
                </a:solidFill>
                <a:latin typeface="Tahoma" pitchFamily="34" charset="0"/>
              </a:defRPr>
            </a:lvl9pPr>
          </a:lstStyle>
          <a:p>
            <a:pPr algn="ctr" eaLnBrk="1" hangingPunct="1">
              <a:spcBef>
                <a:spcPct val="50000"/>
              </a:spcBef>
              <a:defRPr/>
            </a:pPr>
            <a:r>
              <a:rPr lang="en-US" sz="1400" b="1" i="0" dirty="0">
                <a:solidFill>
                  <a:srgbClr val="000000"/>
                </a:solidFill>
                <a:ea typeface="MS PGothic" pitchFamily="34" charset="-128"/>
                <a:cs typeface="Arial" pitchFamily="34" charset="0"/>
              </a:rPr>
              <a:t>North Carolina Emergency Management</a:t>
            </a:r>
          </a:p>
        </p:txBody>
      </p:sp>
      <p:pic>
        <p:nvPicPr>
          <p:cNvPr id="6" name="Picture 6" descr="DPSlogo_2in_flat.png"/>
          <p:cNvPicPr>
            <a:picLocks noChangeAspect="1"/>
          </p:cNvPicPr>
          <p:nvPr userDrawn="1"/>
        </p:nvPicPr>
        <p:blipFill>
          <a:blip r:embed="rId3">
            <a:extLst>
              <a:ext uri="{28A0092B-C50C-407E-A947-70E740481C1C}">
                <a14:useLocalDpi xmlns:a14="http://schemas.microsoft.com/office/drawing/2010/main" val="0"/>
              </a:ext>
            </a:extLst>
          </a:blip>
          <a:srcRect b="9897"/>
          <a:stretch>
            <a:fillRect/>
          </a:stretch>
        </p:blipFill>
        <p:spPr bwMode="auto">
          <a:xfrm>
            <a:off x="353488" y="5751513"/>
            <a:ext cx="2137833"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102851" y="5637213"/>
            <a:ext cx="1615016"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2"/>
            <a:ext cx="12192000" cy="1470025"/>
          </a:xfrm>
        </p:spPr>
        <p:txBody>
          <a:bodyPr/>
          <a:lstStyle>
            <a:lvl1pPr>
              <a:defRPr b="1"/>
            </a:lvl1pPr>
          </a:lstStyle>
          <a:p>
            <a:r>
              <a:rPr lang="en-US" dirty="0"/>
              <a:t>Click to edit Master title style</a:t>
            </a:r>
          </a:p>
        </p:txBody>
      </p:sp>
      <p:sp>
        <p:nvSpPr>
          <p:cNvPr id="3" name="Subtitle 2"/>
          <p:cNvSpPr>
            <a:spLocks noGrp="1"/>
          </p:cNvSpPr>
          <p:nvPr>
            <p:ph type="subTitle" idx="1"/>
          </p:nvPr>
        </p:nvSpPr>
        <p:spPr>
          <a:xfrm>
            <a:off x="0" y="2438400"/>
            <a:ext cx="12192000" cy="1752600"/>
          </a:xfrm>
        </p:spPr>
        <p:txBody>
          <a:bodyPr anchor="ctr">
            <a:noAutofit/>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684481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EC6F3DEB-9A21-4771-B6F0-35F345CE6157}" type="datetimeFigureOut">
              <a:rPr lang="en-US"/>
              <a:pPr>
                <a:defRPr/>
              </a:pPr>
              <a:t>7/1/2021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B2A1B68F-78A9-4CF8-940B-124C19CC1D3C}" type="slidenum">
              <a:rPr lang="en-US"/>
              <a:pPr>
                <a:defRPr/>
              </a:pPr>
              <a:t>‹#›</a:t>
            </a:fld>
            <a:endParaRPr lang="en-US" dirty="0"/>
          </a:p>
        </p:txBody>
      </p:sp>
    </p:spTree>
    <p:extLst>
      <p:ext uri="{BB962C8B-B14F-4D97-AF65-F5344CB8AC3E}">
        <p14:creationId xmlns:p14="http://schemas.microsoft.com/office/powerpoint/2010/main" val="3460143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5CFA2FAE-A80A-4B70-831B-24EB7309F799}" type="datetimeFigureOut">
              <a:rPr lang="en-US"/>
              <a:pPr>
                <a:defRPr/>
              </a:pPr>
              <a:t>7/1/2021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B940683D-97EA-4821-A66E-84C256483546}" type="slidenum">
              <a:rPr lang="en-US"/>
              <a:pPr>
                <a:defRPr/>
              </a:pPr>
              <a:t>‹#›</a:t>
            </a:fld>
            <a:endParaRPr lang="en-US" dirty="0"/>
          </a:p>
        </p:txBody>
      </p:sp>
    </p:spTree>
    <p:extLst>
      <p:ext uri="{BB962C8B-B14F-4D97-AF65-F5344CB8AC3E}">
        <p14:creationId xmlns:p14="http://schemas.microsoft.com/office/powerpoint/2010/main" val="253835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6" descr="DPSlogo_2in_flat.png"/>
          <p:cNvPicPr>
            <a:picLocks noChangeAspect="1"/>
          </p:cNvPicPr>
          <p:nvPr/>
        </p:nvPicPr>
        <p:blipFill>
          <a:blip r:embed="rId2">
            <a:extLst>
              <a:ext uri="{28A0092B-C50C-407E-A947-70E740481C1C}">
                <a14:useLocalDpi xmlns:a14="http://schemas.microsoft.com/office/drawing/2010/main" val="0"/>
              </a:ext>
            </a:extLst>
          </a:blip>
          <a:srcRect b="9897"/>
          <a:stretch>
            <a:fillRect/>
          </a:stretch>
        </p:blipFill>
        <p:spPr bwMode="auto">
          <a:xfrm>
            <a:off x="353485" y="5751513"/>
            <a:ext cx="2137833"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02851" y="5637213"/>
            <a:ext cx="1615016"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4E2C0FDC-B4B2-4B91-918C-8C349FFB9E1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70525" y="5697538"/>
            <a:ext cx="1250951"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4331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5467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463040"/>
            <a:ext cx="10972800" cy="475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1219200" cy="274320"/>
          </a:xfrm>
        </p:spPr>
        <p:txBody>
          <a:bodyPr/>
          <a:lstStyle>
            <a:lvl1pPr>
              <a:defRPr/>
            </a:lvl1pPr>
          </a:lstStyle>
          <a:p>
            <a:fld id="{5EE0D18B-C259-4C0B-8A35-ACD7F7F2B842}" type="datetime1">
              <a:rPr lang="en-US" smtClean="0"/>
              <a:t>7/1/2021</a:t>
            </a:fld>
            <a:endParaRPr lang="en-US" dirty="0"/>
          </a:p>
        </p:txBody>
      </p:sp>
      <p:sp>
        <p:nvSpPr>
          <p:cNvPr id="5" name="Footer Placeholder 4"/>
          <p:cNvSpPr>
            <a:spLocks noGrp="1"/>
          </p:cNvSpPr>
          <p:nvPr>
            <p:ph type="ftr" sz="quarter" idx="11"/>
          </p:nvPr>
        </p:nvSpPr>
        <p:spPr>
          <a:xfrm>
            <a:off x="2072640" y="6400800"/>
            <a:ext cx="8046720" cy="274320"/>
          </a:xfrm>
        </p:spPr>
        <p:txBody>
          <a:bodyPr/>
          <a:lstStyle>
            <a:lvl1pPr>
              <a:defRPr/>
            </a:lvl1pPr>
          </a:lstStyle>
          <a:p>
            <a:endParaRPr lang="en-US" dirty="0"/>
          </a:p>
        </p:txBody>
      </p:sp>
      <p:sp>
        <p:nvSpPr>
          <p:cNvPr id="6" name="Slide Number Placeholder 5"/>
          <p:cNvSpPr>
            <a:spLocks noGrp="1"/>
          </p:cNvSpPr>
          <p:nvPr>
            <p:ph type="sldNum" sz="quarter" idx="12"/>
          </p:nvPr>
        </p:nvSpPr>
        <p:spPr>
          <a:xfrm>
            <a:off x="10363200" y="6400800"/>
            <a:ext cx="1219200" cy="274320"/>
          </a:xfrm>
        </p:spPr>
        <p:txBody>
          <a:bodyPr/>
          <a:lstStyle>
            <a:lvl1pPr>
              <a:defRPr/>
            </a:lvl1pPr>
          </a:lstStyle>
          <a:p>
            <a:fld id="{1EE7B93A-05D4-4E0E-9360-14272AE9C6F8}" type="slidenum">
              <a:rPr lang="en-US" smtClean="0"/>
              <a:t>‹#›</a:t>
            </a:fld>
            <a:endParaRPr lang="en-US" dirty="0"/>
          </a:p>
        </p:txBody>
      </p:sp>
    </p:spTree>
    <p:extLst>
      <p:ext uri="{BB962C8B-B14F-4D97-AF65-F5344CB8AC3E}">
        <p14:creationId xmlns:p14="http://schemas.microsoft.com/office/powerpoint/2010/main" val="214729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63040"/>
            <a:ext cx="536448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463040"/>
            <a:ext cx="536448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BF64888C-8AA0-487B-8973-10D17E3FB9C2}" type="datetime1">
              <a:rPr lang="en-US" smtClean="0"/>
              <a:t>7/1/2021</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1EE7B93A-05D4-4E0E-9360-14272AE9C6F8}" type="slidenum">
              <a:rPr lang="en-US" smtClean="0"/>
              <a:t>‹#›</a:t>
            </a:fld>
            <a:endParaRPr lang="en-US" dirty="0"/>
          </a:p>
        </p:txBody>
      </p:sp>
    </p:spTree>
    <p:extLst>
      <p:ext uri="{BB962C8B-B14F-4D97-AF65-F5344CB8AC3E}">
        <p14:creationId xmlns:p14="http://schemas.microsoft.com/office/powerpoint/2010/main" val="315447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3D89C0E3-B7F7-41C2-A924-E5C26C2169DE}" type="datetime1">
              <a:rPr lang="en-US" smtClean="0"/>
              <a:t>7/1/2021</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1EE7B93A-05D4-4E0E-9360-14272AE9C6F8}" type="slidenum">
              <a:rPr lang="en-US" smtClean="0"/>
              <a:t>‹#›</a:t>
            </a:fld>
            <a:endParaRPr lang="en-US" dirty="0"/>
          </a:p>
        </p:txBody>
      </p:sp>
    </p:spTree>
    <p:extLst>
      <p:ext uri="{BB962C8B-B14F-4D97-AF65-F5344CB8AC3E}">
        <p14:creationId xmlns:p14="http://schemas.microsoft.com/office/powerpoint/2010/main" val="298283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C670088-36C5-4779-A9C2-4CA9D44473A9}" type="datetime1">
              <a:rPr lang="en-US" smtClean="0"/>
              <a:t>7/1/2021</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1EE7B93A-05D4-4E0E-9360-14272AE9C6F8}" type="slidenum">
              <a:rPr lang="en-US" smtClean="0"/>
              <a:t>‹#›</a:t>
            </a:fld>
            <a:endParaRPr lang="en-US" dirty="0"/>
          </a:p>
        </p:txBody>
      </p:sp>
    </p:spTree>
    <p:extLst>
      <p:ext uri="{BB962C8B-B14F-4D97-AF65-F5344CB8AC3E}">
        <p14:creationId xmlns:p14="http://schemas.microsoft.com/office/powerpoint/2010/main" val="234448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EMAP seal 300.jpg"/>
          <p:cNvPicPr>
            <a:picLocks noChangeAspect="1"/>
          </p:cNvPicPr>
          <p:nvPr/>
        </p:nvPicPr>
        <p:blipFill>
          <a:blip r:embed="rId2" cstate="print">
            <a:duotone>
              <a:schemeClr val="accent1">
                <a:shade val="45000"/>
                <a:satMod val="135000"/>
              </a:schemeClr>
              <a:prstClr val="white"/>
            </a:duotone>
            <a:lum bright="3000"/>
          </a:blip>
          <a:srcRect/>
          <a:stretch>
            <a:fillRect/>
          </a:stretch>
        </p:blipFill>
        <p:spPr bwMode="auto">
          <a:xfrm>
            <a:off x="5440496" y="5848561"/>
            <a:ext cx="1360403" cy="511447"/>
          </a:xfrm>
          <a:prstGeom prst="rect">
            <a:avLst/>
          </a:prstGeom>
          <a:noFill/>
          <a:ln w="9525">
            <a:noFill/>
            <a:miter lim="800000"/>
            <a:headEnd/>
            <a:tailEnd/>
          </a:ln>
        </p:spPr>
      </p:pic>
      <p:sp>
        <p:nvSpPr>
          <p:cNvPr id="5" name="Text Box 61"/>
          <p:cNvSpPr txBox="1">
            <a:spLocks noChangeArrowheads="1"/>
          </p:cNvSpPr>
          <p:nvPr/>
        </p:nvSpPr>
        <p:spPr bwMode="auto">
          <a:xfrm>
            <a:off x="3572934" y="6269039"/>
            <a:ext cx="5270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600" i="1">
                <a:solidFill>
                  <a:schemeClr val="tx1"/>
                </a:solidFill>
                <a:latin typeface="Tahoma" pitchFamily="34" charset="0"/>
              </a:defRPr>
            </a:lvl1pPr>
            <a:lvl2pPr marL="742950" indent="-285750" eaLnBrk="0" hangingPunct="0">
              <a:defRPr sz="1600" i="1">
                <a:solidFill>
                  <a:schemeClr val="tx1"/>
                </a:solidFill>
                <a:latin typeface="Tahoma" pitchFamily="34" charset="0"/>
              </a:defRPr>
            </a:lvl2pPr>
            <a:lvl3pPr marL="1143000" indent="-228600" eaLnBrk="0" hangingPunct="0">
              <a:defRPr sz="1600" i="1">
                <a:solidFill>
                  <a:schemeClr val="tx1"/>
                </a:solidFill>
                <a:latin typeface="Tahoma" pitchFamily="34" charset="0"/>
              </a:defRPr>
            </a:lvl3pPr>
            <a:lvl4pPr marL="1600200" indent="-228600" eaLnBrk="0" hangingPunct="0">
              <a:defRPr sz="1600" i="1">
                <a:solidFill>
                  <a:schemeClr val="tx1"/>
                </a:solidFill>
                <a:latin typeface="Tahoma" pitchFamily="34" charset="0"/>
              </a:defRPr>
            </a:lvl4pPr>
            <a:lvl5pPr marL="2057400" indent="-228600" eaLnBrk="0" hangingPunct="0">
              <a:defRPr sz="1600" i="1">
                <a:solidFill>
                  <a:schemeClr val="tx1"/>
                </a:solidFill>
                <a:latin typeface="Tahoma" pitchFamily="34" charset="0"/>
              </a:defRPr>
            </a:lvl5pPr>
            <a:lvl6pPr marL="2514600" indent="-228600" eaLnBrk="0" fontAlgn="base" hangingPunct="0">
              <a:spcBef>
                <a:spcPct val="0"/>
              </a:spcBef>
              <a:spcAft>
                <a:spcPct val="0"/>
              </a:spcAft>
              <a:defRPr sz="1600" i="1">
                <a:solidFill>
                  <a:schemeClr val="tx1"/>
                </a:solidFill>
                <a:latin typeface="Tahoma" pitchFamily="34" charset="0"/>
              </a:defRPr>
            </a:lvl6pPr>
            <a:lvl7pPr marL="2971800" indent="-228600" eaLnBrk="0" fontAlgn="base" hangingPunct="0">
              <a:spcBef>
                <a:spcPct val="0"/>
              </a:spcBef>
              <a:spcAft>
                <a:spcPct val="0"/>
              </a:spcAft>
              <a:defRPr sz="1600" i="1">
                <a:solidFill>
                  <a:schemeClr val="tx1"/>
                </a:solidFill>
                <a:latin typeface="Tahoma" pitchFamily="34" charset="0"/>
              </a:defRPr>
            </a:lvl7pPr>
            <a:lvl8pPr marL="3429000" indent="-228600" eaLnBrk="0" fontAlgn="base" hangingPunct="0">
              <a:spcBef>
                <a:spcPct val="0"/>
              </a:spcBef>
              <a:spcAft>
                <a:spcPct val="0"/>
              </a:spcAft>
              <a:defRPr sz="1600" i="1">
                <a:solidFill>
                  <a:schemeClr val="tx1"/>
                </a:solidFill>
                <a:latin typeface="Tahoma" pitchFamily="34" charset="0"/>
              </a:defRPr>
            </a:lvl8pPr>
            <a:lvl9pPr marL="3886200" indent="-228600" eaLnBrk="0" fontAlgn="base" hangingPunct="0">
              <a:spcBef>
                <a:spcPct val="0"/>
              </a:spcBef>
              <a:spcAft>
                <a:spcPct val="0"/>
              </a:spcAft>
              <a:defRPr sz="1600" i="1">
                <a:solidFill>
                  <a:schemeClr val="tx1"/>
                </a:solidFill>
                <a:latin typeface="Tahoma" pitchFamily="34" charset="0"/>
              </a:defRPr>
            </a:lvl9pPr>
          </a:lstStyle>
          <a:p>
            <a:pPr algn="ctr" eaLnBrk="1" fontAlgn="base" hangingPunct="1">
              <a:spcBef>
                <a:spcPct val="50000"/>
              </a:spcBef>
              <a:spcAft>
                <a:spcPct val="0"/>
              </a:spcAft>
              <a:defRPr/>
            </a:pPr>
            <a:r>
              <a:rPr lang="en-US" sz="1400" b="1" i="0" dirty="0">
                <a:solidFill>
                  <a:srgbClr val="000000"/>
                </a:solidFill>
                <a:ea typeface="MS PGothic" pitchFamily="34" charset="-128"/>
                <a:cs typeface="Arial" panose="020B0604020202020204" pitchFamily="34" charset="0"/>
              </a:rPr>
              <a:t>North Carolina Emergency Management</a:t>
            </a:r>
          </a:p>
        </p:txBody>
      </p:sp>
      <p:pic>
        <p:nvPicPr>
          <p:cNvPr id="6" name="Picture 6" descr="DPSlogo_2in_flat.png"/>
          <p:cNvPicPr>
            <a:picLocks noChangeAspect="1"/>
          </p:cNvPicPr>
          <p:nvPr/>
        </p:nvPicPr>
        <p:blipFill>
          <a:blip r:embed="rId3">
            <a:extLst>
              <a:ext uri="{28A0092B-C50C-407E-A947-70E740481C1C}">
                <a14:useLocalDpi xmlns:a14="http://schemas.microsoft.com/office/drawing/2010/main" val="0"/>
              </a:ext>
            </a:extLst>
          </a:blip>
          <a:srcRect b="9897"/>
          <a:stretch>
            <a:fillRect/>
          </a:stretch>
        </p:blipFill>
        <p:spPr bwMode="auto">
          <a:xfrm>
            <a:off x="353485" y="5751513"/>
            <a:ext cx="2137833"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02851" y="5637213"/>
            <a:ext cx="1615016"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1"/>
            <a:ext cx="12192000" cy="1470025"/>
          </a:xfrm>
        </p:spPr>
        <p:txBody>
          <a:bodyPr/>
          <a:lstStyle>
            <a:lvl1pPr>
              <a:defRPr b="1"/>
            </a:lvl1pPr>
          </a:lstStyle>
          <a:p>
            <a:r>
              <a:rPr lang="en-US"/>
              <a:t>Click to edit Master title style</a:t>
            </a:r>
            <a:endParaRPr lang="en-US" dirty="0"/>
          </a:p>
        </p:txBody>
      </p:sp>
      <p:sp>
        <p:nvSpPr>
          <p:cNvPr id="3" name="Subtitle 2"/>
          <p:cNvSpPr>
            <a:spLocks noGrp="1"/>
          </p:cNvSpPr>
          <p:nvPr>
            <p:ph type="subTitle" idx="1"/>
          </p:nvPr>
        </p:nvSpPr>
        <p:spPr>
          <a:xfrm>
            <a:off x="0" y="2438400"/>
            <a:ext cx="12192000" cy="1752600"/>
          </a:xfrm>
        </p:spPr>
        <p:txBody>
          <a:bodyPr anchor="ctr">
            <a:noAutofit/>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497408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EMAP seal 300.jpg"/>
          <p:cNvPicPr>
            <a:picLocks noChangeAspect="1"/>
          </p:cNvPicPr>
          <p:nvPr/>
        </p:nvPicPr>
        <p:blipFill>
          <a:blip r:embed="rId2" cstate="print">
            <a:duotone>
              <a:schemeClr val="accent1">
                <a:shade val="45000"/>
                <a:satMod val="135000"/>
              </a:schemeClr>
              <a:prstClr val="white"/>
            </a:duotone>
            <a:lum bright="3000"/>
          </a:blip>
          <a:srcRect/>
          <a:stretch>
            <a:fillRect/>
          </a:stretch>
        </p:blipFill>
        <p:spPr bwMode="auto">
          <a:xfrm>
            <a:off x="5440496" y="5848561"/>
            <a:ext cx="1360403" cy="511447"/>
          </a:xfrm>
          <a:prstGeom prst="rect">
            <a:avLst/>
          </a:prstGeom>
          <a:noFill/>
          <a:ln w="9525">
            <a:noFill/>
            <a:miter lim="800000"/>
            <a:headEnd/>
            <a:tailEnd/>
          </a:ln>
        </p:spPr>
      </p:pic>
      <p:sp>
        <p:nvSpPr>
          <p:cNvPr id="5" name="Text Box 61"/>
          <p:cNvSpPr txBox="1">
            <a:spLocks noChangeArrowheads="1"/>
          </p:cNvSpPr>
          <p:nvPr/>
        </p:nvSpPr>
        <p:spPr bwMode="auto">
          <a:xfrm>
            <a:off x="3572934" y="6269039"/>
            <a:ext cx="5270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600" i="1">
                <a:solidFill>
                  <a:schemeClr val="tx1"/>
                </a:solidFill>
                <a:latin typeface="Tahoma" pitchFamily="34" charset="0"/>
              </a:defRPr>
            </a:lvl1pPr>
            <a:lvl2pPr marL="742950" indent="-285750" eaLnBrk="0" hangingPunct="0">
              <a:defRPr sz="1600" i="1">
                <a:solidFill>
                  <a:schemeClr val="tx1"/>
                </a:solidFill>
                <a:latin typeface="Tahoma" pitchFamily="34" charset="0"/>
              </a:defRPr>
            </a:lvl2pPr>
            <a:lvl3pPr marL="1143000" indent="-228600" eaLnBrk="0" hangingPunct="0">
              <a:defRPr sz="1600" i="1">
                <a:solidFill>
                  <a:schemeClr val="tx1"/>
                </a:solidFill>
                <a:latin typeface="Tahoma" pitchFamily="34" charset="0"/>
              </a:defRPr>
            </a:lvl3pPr>
            <a:lvl4pPr marL="1600200" indent="-228600" eaLnBrk="0" hangingPunct="0">
              <a:defRPr sz="1600" i="1">
                <a:solidFill>
                  <a:schemeClr val="tx1"/>
                </a:solidFill>
                <a:latin typeface="Tahoma" pitchFamily="34" charset="0"/>
              </a:defRPr>
            </a:lvl4pPr>
            <a:lvl5pPr marL="2057400" indent="-228600" eaLnBrk="0" hangingPunct="0">
              <a:defRPr sz="1600" i="1">
                <a:solidFill>
                  <a:schemeClr val="tx1"/>
                </a:solidFill>
                <a:latin typeface="Tahoma" pitchFamily="34" charset="0"/>
              </a:defRPr>
            </a:lvl5pPr>
            <a:lvl6pPr marL="2514600" indent="-228600" eaLnBrk="0" fontAlgn="base" hangingPunct="0">
              <a:spcBef>
                <a:spcPct val="0"/>
              </a:spcBef>
              <a:spcAft>
                <a:spcPct val="0"/>
              </a:spcAft>
              <a:defRPr sz="1600" i="1">
                <a:solidFill>
                  <a:schemeClr val="tx1"/>
                </a:solidFill>
                <a:latin typeface="Tahoma" pitchFamily="34" charset="0"/>
              </a:defRPr>
            </a:lvl6pPr>
            <a:lvl7pPr marL="2971800" indent="-228600" eaLnBrk="0" fontAlgn="base" hangingPunct="0">
              <a:spcBef>
                <a:spcPct val="0"/>
              </a:spcBef>
              <a:spcAft>
                <a:spcPct val="0"/>
              </a:spcAft>
              <a:defRPr sz="1600" i="1">
                <a:solidFill>
                  <a:schemeClr val="tx1"/>
                </a:solidFill>
                <a:latin typeface="Tahoma" pitchFamily="34" charset="0"/>
              </a:defRPr>
            </a:lvl7pPr>
            <a:lvl8pPr marL="3429000" indent="-228600" eaLnBrk="0" fontAlgn="base" hangingPunct="0">
              <a:spcBef>
                <a:spcPct val="0"/>
              </a:spcBef>
              <a:spcAft>
                <a:spcPct val="0"/>
              </a:spcAft>
              <a:defRPr sz="1600" i="1">
                <a:solidFill>
                  <a:schemeClr val="tx1"/>
                </a:solidFill>
                <a:latin typeface="Tahoma" pitchFamily="34" charset="0"/>
              </a:defRPr>
            </a:lvl8pPr>
            <a:lvl9pPr marL="3886200" indent="-228600" eaLnBrk="0" fontAlgn="base" hangingPunct="0">
              <a:spcBef>
                <a:spcPct val="0"/>
              </a:spcBef>
              <a:spcAft>
                <a:spcPct val="0"/>
              </a:spcAft>
              <a:defRPr sz="1600" i="1">
                <a:solidFill>
                  <a:schemeClr val="tx1"/>
                </a:solidFill>
                <a:latin typeface="Tahoma" pitchFamily="34" charset="0"/>
              </a:defRPr>
            </a:lvl9pPr>
          </a:lstStyle>
          <a:p>
            <a:pPr algn="ctr" eaLnBrk="1" fontAlgn="base" hangingPunct="1">
              <a:spcBef>
                <a:spcPct val="50000"/>
              </a:spcBef>
              <a:spcAft>
                <a:spcPct val="0"/>
              </a:spcAft>
              <a:defRPr/>
            </a:pPr>
            <a:r>
              <a:rPr lang="en-US" sz="1400" b="1" i="0" dirty="0">
                <a:solidFill>
                  <a:srgbClr val="000000"/>
                </a:solidFill>
                <a:ea typeface="MS PGothic" pitchFamily="34" charset="-128"/>
                <a:cs typeface="Arial" panose="020B0604020202020204" pitchFamily="34" charset="0"/>
              </a:rPr>
              <a:t>North Carolina Emergency Management</a:t>
            </a:r>
          </a:p>
        </p:txBody>
      </p:sp>
      <p:pic>
        <p:nvPicPr>
          <p:cNvPr id="6" name="Picture 6" descr="DPSlogo_2in_flat.png"/>
          <p:cNvPicPr>
            <a:picLocks noChangeAspect="1"/>
          </p:cNvPicPr>
          <p:nvPr/>
        </p:nvPicPr>
        <p:blipFill>
          <a:blip r:embed="rId3">
            <a:extLst>
              <a:ext uri="{28A0092B-C50C-407E-A947-70E740481C1C}">
                <a14:useLocalDpi xmlns:a14="http://schemas.microsoft.com/office/drawing/2010/main" val="0"/>
              </a:ext>
            </a:extLst>
          </a:blip>
          <a:srcRect b="9897"/>
          <a:stretch>
            <a:fillRect/>
          </a:stretch>
        </p:blipFill>
        <p:spPr bwMode="auto">
          <a:xfrm>
            <a:off x="353485" y="5751513"/>
            <a:ext cx="2137833"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02851" y="5637213"/>
            <a:ext cx="1615016"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274638"/>
            <a:ext cx="12192000" cy="1143000"/>
          </a:xfrm>
        </p:spPr>
        <p:txBody>
          <a:bodyPr>
            <a:norm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203200" y="1600201"/>
            <a:ext cx="11988800" cy="4759806"/>
          </a:xfrm>
        </p:spPr>
        <p:txBody>
          <a:bodyPr>
            <a:noAutofit/>
          </a:bodyPr>
          <a:lstStyle>
            <a:lvl2pPr marL="685800" indent="-336550">
              <a:defRPr/>
            </a:lvl2pPr>
            <a:lvl3pPr marL="1033463" indent="-347663">
              <a:defRPr/>
            </a:lvl3pPr>
            <a:lvl4pPr marL="1371600" indent="-347663">
              <a:defRPr/>
            </a:lvl4pPr>
            <a:lvl5pPr marL="1719263" indent="-347663">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16757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EMAP seal 300.jpg"/>
          <p:cNvPicPr>
            <a:picLocks noChangeAspect="1"/>
          </p:cNvPicPr>
          <p:nvPr userDrawn="1"/>
        </p:nvPicPr>
        <p:blipFill>
          <a:blip r:embed="rId2" cstate="print">
            <a:duotone>
              <a:schemeClr val="accent1">
                <a:shade val="45000"/>
                <a:satMod val="135000"/>
              </a:schemeClr>
              <a:prstClr val="white"/>
            </a:duotone>
            <a:lum bright="3000"/>
          </a:blip>
          <a:srcRect/>
          <a:stretch>
            <a:fillRect/>
          </a:stretch>
        </p:blipFill>
        <p:spPr bwMode="auto">
          <a:xfrm>
            <a:off x="5440497" y="5848565"/>
            <a:ext cx="1360403" cy="511447"/>
          </a:xfrm>
          <a:prstGeom prst="rect">
            <a:avLst/>
          </a:prstGeom>
          <a:noFill/>
          <a:ln w="9525">
            <a:noFill/>
            <a:miter lim="800000"/>
            <a:headEnd/>
            <a:tailEnd/>
          </a:ln>
        </p:spPr>
      </p:pic>
      <p:sp>
        <p:nvSpPr>
          <p:cNvPr id="5" name="Text Box 61"/>
          <p:cNvSpPr txBox="1">
            <a:spLocks noChangeArrowheads="1"/>
          </p:cNvSpPr>
          <p:nvPr userDrawn="1"/>
        </p:nvSpPr>
        <p:spPr bwMode="auto">
          <a:xfrm>
            <a:off x="3572934" y="6269043"/>
            <a:ext cx="5270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600" i="1">
                <a:solidFill>
                  <a:schemeClr val="tx1"/>
                </a:solidFill>
                <a:latin typeface="Tahoma" pitchFamily="34" charset="0"/>
              </a:defRPr>
            </a:lvl1pPr>
            <a:lvl2pPr marL="742950" indent="-285750" eaLnBrk="0" hangingPunct="0">
              <a:defRPr sz="1600" i="1">
                <a:solidFill>
                  <a:schemeClr val="tx1"/>
                </a:solidFill>
                <a:latin typeface="Tahoma" pitchFamily="34" charset="0"/>
              </a:defRPr>
            </a:lvl2pPr>
            <a:lvl3pPr marL="1143000" indent="-228600" eaLnBrk="0" hangingPunct="0">
              <a:defRPr sz="1600" i="1">
                <a:solidFill>
                  <a:schemeClr val="tx1"/>
                </a:solidFill>
                <a:latin typeface="Tahoma" pitchFamily="34" charset="0"/>
              </a:defRPr>
            </a:lvl3pPr>
            <a:lvl4pPr marL="1600200" indent="-228600" eaLnBrk="0" hangingPunct="0">
              <a:defRPr sz="1600" i="1">
                <a:solidFill>
                  <a:schemeClr val="tx1"/>
                </a:solidFill>
                <a:latin typeface="Tahoma" pitchFamily="34" charset="0"/>
              </a:defRPr>
            </a:lvl4pPr>
            <a:lvl5pPr marL="2057400" indent="-228600" eaLnBrk="0" hangingPunct="0">
              <a:defRPr sz="1600" i="1">
                <a:solidFill>
                  <a:schemeClr val="tx1"/>
                </a:solidFill>
                <a:latin typeface="Tahoma" pitchFamily="34" charset="0"/>
              </a:defRPr>
            </a:lvl5pPr>
            <a:lvl6pPr marL="2514600" indent="-228600" eaLnBrk="0" fontAlgn="base" hangingPunct="0">
              <a:spcBef>
                <a:spcPct val="0"/>
              </a:spcBef>
              <a:spcAft>
                <a:spcPct val="0"/>
              </a:spcAft>
              <a:defRPr sz="1600" i="1">
                <a:solidFill>
                  <a:schemeClr val="tx1"/>
                </a:solidFill>
                <a:latin typeface="Tahoma" pitchFamily="34" charset="0"/>
              </a:defRPr>
            </a:lvl6pPr>
            <a:lvl7pPr marL="2971800" indent="-228600" eaLnBrk="0" fontAlgn="base" hangingPunct="0">
              <a:spcBef>
                <a:spcPct val="0"/>
              </a:spcBef>
              <a:spcAft>
                <a:spcPct val="0"/>
              </a:spcAft>
              <a:defRPr sz="1600" i="1">
                <a:solidFill>
                  <a:schemeClr val="tx1"/>
                </a:solidFill>
                <a:latin typeface="Tahoma" pitchFamily="34" charset="0"/>
              </a:defRPr>
            </a:lvl7pPr>
            <a:lvl8pPr marL="3429000" indent="-228600" eaLnBrk="0" fontAlgn="base" hangingPunct="0">
              <a:spcBef>
                <a:spcPct val="0"/>
              </a:spcBef>
              <a:spcAft>
                <a:spcPct val="0"/>
              </a:spcAft>
              <a:defRPr sz="1600" i="1">
                <a:solidFill>
                  <a:schemeClr val="tx1"/>
                </a:solidFill>
                <a:latin typeface="Tahoma" pitchFamily="34" charset="0"/>
              </a:defRPr>
            </a:lvl8pPr>
            <a:lvl9pPr marL="3886200" indent="-228600" eaLnBrk="0" fontAlgn="base" hangingPunct="0">
              <a:spcBef>
                <a:spcPct val="0"/>
              </a:spcBef>
              <a:spcAft>
                <a:spcPct val="0"/>
              </a:spcAft>
              <a:defRPr sz="1600" i="1">
                <a:solidFill>
                  <a:schemeClr val="tx1"/>
                </a:solidFill>
                <a:latin typeface="Tahoma" pitchFamily="34" charset="0"/>
              </a:defRPr>
            </a:lvl9pPr>
          </a:lstStyle>
          <a:p>
            <a:pPr algn="ctr" eaLnBrk="1" hangingPunct="1">
              <a:spcBef>
                <a:spcPct val="50000"/>
              </a:spcBef>
              <a:defRPr/>
            </a:pPr>
            <a:r>
              <a:rPr lang="en-US" sz="1400" b="1" i="0" dirty="0">
                <a:solidFill>
                  <a:srgbClr val="000000"/>
                </a:solidFill>
                <a:ea typeface="MS PGothic" pitchFamily="34" charset="-128"/>
                <a:cs typeface="Arial" pitchFamily="34" charset="0"/>
              </a:rPr>
              <a:t>North Carolina Emergency Management</a:t>
            </a:r>
          </a:p>
        </p:txBody>
      </p:sp>
      <p:pic>
        <p:nvPicPr>
          <p:cNvPr id="6" name="Picture 6" descr="DPSlogo_2in_flat.png"/>
          <p:cNvPicPr>
            <a:picLocks noChangeAspect="1"/>
          </p:cNvPicPr>
          <p:nvPr userDrawn="1"/>
        </p:nvPicPr>
        <p:blipFill>
          <a:blip r:embed="rId3">
            <a:extLst>
              <a:ext uri="{28A0092B-C50C-407E-A947-70E740481C1C}">
                <a14:useLocalDpi xmlns:a14="http://schemas.microsoft.com/office/drawing/2010/main" val="0"/>
              </a:ext>
            </a:extLst>
          </a:blip>
          <a:srcRect b="9897"/>
          <a:stretch>
            <a:fillRect/>
          </a:stretch>
        </p:blipFill>
        <p:spPr bwMode="auto">
          <a:xfrm>
            <a:off x="353488" y="5751513"/>
            <a:ext cx="2137833"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102851" y="5637213"/>
            <a:ext cx="1615016"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274638"/>
            <a:ext cx="12192000" cy="1143000"/>
          </a:xfr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203200" y="1600201"/>
            <a:ext cx="11988800" cy="4759806"/>
          </a:xfrm>
        </p:spPr>
        <p:txBody>
          <a:bodyPr>
            <a:noAutofit/>
          </a:bodyPr>
          <a:lstStyle>
            <a:lvl2pPr marL="685800" indent="-336550">
              <a:defRPr/>
            </a:lvl2pPr>
            <a:lvl3pPr marL="1033463" indent="-347663">
              <a:defRPr/>
            </a:lvl3pPr>
            <a:lvl4pPr marL="1371600" indent="-347663">
              <a:defRPr/>
            </a:lvl4pPr>
            <a:lvl5pPr marL="1719263" indent="-347663">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Line 14"/>
          <p:cNvSpPr>
            <a:spLocks noChangeShapeType="1"/>
          </p:cNvSpPr>
          <p:nvPr userDrawn="1"/>
        </p:nvSpPr>
        <p:spPr bwMode="auto">
          <a:xfrm>
            <a:off x="941917" y="1504950"/>
            <a:ext cx="10335683" cy="0"/>
          </a:xfrm>
          <a:prstGeom prst="line">
            <a:avLst/>
          </a:prstGeom>
          <a:noFill/>
          <a:ln w="38100">
            <a:solidFill>
              <a:srgbClr val="02091C"/>
            </a:solidFill>
            <a:round/>
            <a:headEnd/>
            <a:tailEnd/>
          </a:ln>
        </p:spPr>
        <p:txBody>
          <a:bodyPr wrap="none" anchor="ctr"/>
          <a:lstStyle/>
          <a:p>
            <a:pPr>
              <a:defRPr/>
            </a:pPr>
            <a:endParaRPr lang="en-US" sz="1800" dirty="0">
              <a:solidFill>
                <a:prstClr val="black"/>
              </a:solidFill>
              <a:ea typeface="MS PGothic" pitchFamily="34" charset="-128"/>
              <a:cs typeface="Arial" pitchFamily="34" charset="0"/>
            </a:endParaRPr>
          </a:p>
        </p:txBody>
      </p:sp>
    </p:spTree>
    <p:extLst>
      <p:ext uri="{BB962C8B-B14F-4D97-AF65-F5344CB8AC3E}">
        <p14:creationId xmlns:p14="http://schemas.microsoft.com/office/powerpoint/2010/main" val="1470181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9783A842-A302-47FF-B32D-9F7A1A865465}" type="datetime1">
              <a:rPr lang="en-US" smtClean="0"/>
              <a:pPr>
                <a:defRPr/>
              </a:pPr>
              <a:t>7/1/2021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93CA91B4-1FDA-4448-8658-1FD4AC4B0968}" type="slidenum">
              <a:rPr lang="en-US" smtClean="0"/>
              <a:pPr>
                <a:defRPr/>
              </a:pPr>
              <a:t>‹#›</a:t>
            </a:fld>
            <a:endParaRPr lang="en-US" dirty="0"/>
          </a:p>
        </p:txBody>
      </p:sp>
    </p:spTree>
    <p:extLst>
      <p:ext uri="{BB962C8B-B14F-4D97-AF65-F5344CB8AC3E}">
        <p14:creationId xmlns:p14="http://schemas.microsoft.com/office/powerpoint/2010/main" val="4030991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A199E592-4A05-47D2-8FA4-7BB210B494F4}" type="datetime1">
              <a:rPr lang="en-US" smtClean="0"/>
              <a:pPr>
                <a:defRPr/>
              </a:pPr>
              <a:t>7/1/2021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0A778547-FF92-495A-BF6F-35190213F095}" type="slidenum">
              <a:rPr lang="en-US" smtClean="0"/>
              <a:pPr>
                <a:defRPr/>
              </a:pPr>
              <a:t>‹#›</a:t>
            </a:fld>
            <a:endParaRPr lang="en-US" dirty="0"/>
          </a:p>
        </p:txBody>
      </p:sp>
    </p:spTree>
    <p:extLst>
      <p:ext uri="{BB962C8B-B14F-4D97-AF65-F5344CB8AC3E}">
        <p14:creationId xmlns:p14="http://schemas.microsoft.com/office/powerpoint/2010/main" val="1730473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2A9459DE-0CF9-4E97-985D-B42EF4223708}" type="datetime1">
              <a:rPr lang="en-US" smtClean="0"/>
              <a:pPr>
                <a:defRPr/>
              </a:pPr>
              <a:t>7/1/2021</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14C4CA7D-0705-4B70-8C68-0C545C86EF20}" type="slidenum">
              <a:rPr lang="en-US" smtClean="0"/>
              <a:pPr>
                <a:defRPr/>
              </a:pPr>
              <a:t>‹#›</a:t>
            </a:fld>
            <a:endParaRPr lang="en-US" dirty="0"/>
          </a:p>
        </p:txBody>
      </p:sp>
    </p:spTree>
    <p:extLst>
      <p:ext uri="{BB962C8B-B14F-4D97-AF65-F5344CB8AC3E}">
        <p14:creationId xmlns:p14="http://schemas.microsoft.com/office/powerpoint/2010/main" val="2452625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635285A4-3F02-4662-AA6A-A636E14BA311}" type="datetime1">
              <a:rPr lang="en-US" smtClean="0"/>
              <a:pPr>
                <a:defRPr/>
              </a:pPr>
              <a:t>7/1/2021</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839D6F88-B588-4062-A4F4-7644C6989B2C}" type="slidenum">
              <a:rPr lang="en-US" smtClean="0"/>
              <a:pPr>
                <a:defRPr/>
              </a:pPr>
              <a:t>‹#›</a:t>
            </a:fld>
            <a:endParaRPr lang="en-US" dirty="0"/>
          </a:p>
        </p:txBody>
      </p:sp>
    </p:spTree>
    <p:extLst>
      <p:ext uri="{BB962C8B-B14F-4D97-AF65-F5344CB8AC3E}">
        <p14:creationId xmlns:p14="http://schemas.microsoft.com/office/powerpoint/2010/main" val="4209419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A0C3B4DA-D70B-475A-A3FF-07F2DFF30161}" type="datetime1">
              <a:rPr lang="en-US" smtClean="0"/>
              <a:pPr>
                <a:defRPr/>
              </a:pPr>
              <a:t>7/1/2021</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20F38B44-17F9-47B7-A046-1BBC61D0F200}" type="slidenum">
              <a:rPr lang="en-US" smtClean="0"/>
              <a:pPr>
                <a:defRPr/>
              </a:pPr>
              <a:t>‹#›</a:t>
            </a:fld>
            <a:endParaRPr lang="en-US" dirty="0"/>
          </a:p>
        </p:txBody>
      </p:sp>
    </p:spTree>
    <p:extLst>
      <p:ext uri="{BB962C8B-B14F-4D97-AF65-F5344CB8AC3E}">
        <p14:creationId xmlns:p14="http://schemas.microsoft.com/office/powerpoint/2010/main" val="30475760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625F9278-8DA6-43FD-9B1C-DAD58A12C40E}" type="datetime1">
              <a:rPr lang="en-US" smtClean="0"/>
              <a:pPr>
                <a:defRPr/>
              </a:pPr>
              <a:t>7/1/2021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D54BF93C-11FF-4C60-8B98-FC5BD036C318}" type="slidenum">
              <a:rPr lang="en-US" smtClean="0"/>
              <a:pPr>
                <a:defRPr/>
              </a:pPr>
              <a:t>‹#›</a:t>
            </a:fld>
            <a:endParaRPr lang="en-US" dirty="0"/>
          </a:p>
        </p:txBody>
      </p:sp>
    </p:spTree>
    <p:extLst>
      <p:ext uri="{BB962C8B-B14F-4D97-AF65-F5344CB8AC3E}">
        <p14:creationId xmlns:p14="http://schemas.microsoft.com/office/powerpoint/2010/main" val="2413124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9D3F3423-2286-4519-B6E4-ECA5A7C0E1B6}" type="datetime1">
              <a:rPr lang="en-US" smtClean="0"/>
              <a:pPr>
                <a:defRPr/>
              </a:pPr>
              <a:t>7/1/2021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3CCAF23A-B41B-4E49-98C3-4327CCC9E2AE}" type="slidenum">
              <a:rPr lang="en-US" smtClean="0"/>
              <a:pPr>
                <a:defRPr/>
              </a:pPr>
              <a:t>‹#›</a:t>
            </a:fld>
            <a:endParaRPr lang="en-US" dirty="0"/>
          </a:p>
        </p:txBody>
      </p:sp>
    </p:spTree>
    <p:extLst>
      <p:ext uri="{BB962C8B-B14F-4D97-AF65-F5344CB8AC3E}">
        <p14:creationId xmlns:p14="http://schemas.microsoft.com/office/powerpoint/2010/main" val="19968371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08ACA3B5-F3FC-4D72-B6E8-5E238C946EC8}" type="datetime1">
              <a:rPr lang="en-US" smtClean="0"/>
              <a:pPr>
                <a:defRPr/>
              </a:pPr>
              <a:t>7/1/2021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688CAAC0-3211-4E72-BB46-E8E28999C333}" type="slidenum">
              <a:rPr lang="en-US" smtClean="0"/>
              <a:pPr>
                <a:defRPr/>
              </a:pPr>
              <a:t>‹#›</a:t>
            </a:fld>
            <a:endParaRPr lang="en-US" dirty="0"/>
          </a:p>
        </p:txBody>
      </p:sp>
    </p:spTree>
    <p:extLst>
      <p:ext uri="{BB962C8B-B14F-4D97-AF65-F5344CB8AC3E}">
        <p14:creationId xmlns:p14="http://schemas.microsoft.com/office/powerpoint/2010/main" val="41464405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5FFCC882-E3B3-4C10-B471-5E1675100EC3}" type="datetime1">
              <a:rPr lang="en-US" smtClean="0"/>
              <a:pPr>
                <a:defRPr/>
              </a:pPr>
              <a:t>7/1/2021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9AD92AD5-011F-4A19-9A8D-D2CEC997A488}" type="slidenum">
              <a:rPr lang="en-US" smtClean="0"/>
              <a:pPr>
                <a:defRPr/>
              </a:pPr>
              <a:t>‹#›</a:t>
            </a:fld>
            <a:endParaRPr lang="en-US" dirty="0"/>
          </a:p>
        </p:txBody>
      </p:sp>
    </p:spTree>
    <p:extLst>
      <p:ext uri="{BB962C8B-B14F-4D97-AF65-F5344CB8AC3E}">
        <p14:creationId xmlns:p14="http://schemas.microsoft.com/office/powerpoint/2010/main" val="31898470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45385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28C19C4A-F5B7-4377-B974-0505D6B5E21A}" type="datetimeFigureOut">
              <a:rPr lang="en-US"/>
              <a:pPr>
                <a:defRPr/>
              </a:pPr>
              <a:t>7/1/2021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5B207E0F-09F3-46B8-82F8-7267DC4A7545}" type="slidenum">
              <a:rPr lang="en-US"/>
              <a:pPr>
                <a:defRPr/>
              </a:pPr>
              <a:t>‹#›</a:t>
            </a:fld>
            <a:endParaRPr lang="en-US" dirty="0"/>
          </a:p>
        </p:txBody>
      </p:sp>
    </p:spTree>
    <p:extLst>
      <p:ext uri="{BB962C8B-B14F-4D97-AF65-F5344CB8AC3E}">
        <p14:creationId xmlns:p14="http://schemas.microsoft.com/office/powerpoint/2010/main" val="41984569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463040"/>
            <a:ext cx="10972800" cy="475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1219200" cy="274320"/>
          </a:xfrm>
        </p:spPr>
        <p:txBody>
          <a:bodyPr/>
          <a:lstStyle>
            <a:lvl1pPr>
              <a:defRPr/>
            </a:lvl1pPr>
          </a:lstStyle>
          <a:p>
            <a:endParaRPr lang="en-US" dirty="0"/>
          </a:p>
        </p:txBody>
      </p:sp>
      <p:sp>
        <p:nvSpPr>
          <p:cNvPr id="5" name="Footer Placeholder 4"/>
          <p:cNvSpPr>
            <a:spLocks noGrp="1"/>
          </p:cNvSpPr>
          <p:nvPr>
            <p:ph type="ftr" sz="quarter" idx="11"/>
          </p:nvPr>
        </p:nvSpPr>
        <p:spPr>
          <a:xfrm>
            <a:off x="2072640" y="6400800"/>
            <a:ext cx="8046720" cy="274320"/>
          </a:xfrm>
        </p:spPr>
        <p:txBody>
          <a:bodyPr/>
          <a:lstStyle>
            <a:lvl1pPr>
              <a:defRPr/>
            </a:lvl1pPr>
          </a:lstStyle>
          <a:p>
            <a:endParaRPr lang="en-US" dirty="0"/>
          </a:p>
        </p:txBody>
      </p:sp>
      <p:sp>
        <p:nvSpPr>
          <p:cNvPr id="6" name="Slide Number Placeholder 5"/>
          <p:cNvSpPr>
            <a:spLocks noGrp="1"/>
          </p:cNvSpPr>
          <p:nvPr>
            <p:ph type="sldNum" sz="quarter" idx="12"/>
          </p:nvPr>
        </p:nvSpPr>
        <p:spPr>
          <a:xfrm>
            <a:off x="10363200" y="6400800"/>
            <a:ext cx="1219200" cy="274320"/>
          </a:xfrm>
        </p:spPr>
        <p:txBody>
          <a:bodyPr/>
          <a:lstStyle>
            <a:lvl1pPr>
              <a:defRPr/>
            </a:lvl1pPr>
          </a:lstStyle>
          <a:p>
            <a:fld id="{1EE7B93A-05D4-4E0E-9360-14272AE9C6F8}" type="slidenum">
              <a:rPr lang="en-US" smtClean="0"/>
              <a:t>‹#›</a:t>
            </a:fld>
            <a:endParaRPr lang="en-US" dirty="0"/>
          </a:p>
        </p:txBody>
      </p:sp>
    </p:spTree>
    <p:extLst>
      <p:ext uri="{BB962C8B-B14F-4D97-AF65-F5344CB8AC3E}">
        <p14:creationId xmlns:p14="http://schemas.microsoft.com/office/powerpoint/2010/main" val="121941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63040"/>
            <a:ext cx="536448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463040"/>
            <a:ext cx="536448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1EE7B93A-05D4-4E0E-9360-14272AE9C6F8}" type="slidenum">
              <a:rPr lang="en-US" smtClean="0"/>
              <a:t>‹#›</a:t>
            </a:fld>
            <a:endParaRPr lang="en-US" dirty="0"/>
          </a:p>
        </p:txBody>
      </p:sp>
    </p:spTree>
    <p:extLst>
      <p:ext uri="{BB962C8B-B14F-4D97-AF65-F5344CB8AC3E}">
        <p14:creationId xmlns:p14="http://schemas.microsoft.com/office/powerpoint/2010/main" val="63840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1EE7B93A-05D4-4E0E-9360-14272AE9C6F8}" type="slidenum">
              <a:rPr lang="en-US" smtClean="0"/>
              <a:t>‹#›</a:t>
            </a:fld>
            <a:endParaRPr lang="en-US" dirty="0"/>
          </a:p>
        </p:txBody>
      </p:sp>
    </p:spTree>
    <p:extLst>
      <p:ext uri="{BB962C8B-B14F-4D97-AF65-F5344CB8AC3E}">
        <p14:creationId xmlns:p14="http://schemas.microsoft.com/office/powerpoint/2010/main" val="129624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1EE7B93A-05D4-4E0E-9360-14272AE9C6F8}" type="slidenum">
              <a:rPr lang="en-US" smtClean="0"/>
              <a:t>‹#›</a:t>
            </a:fld>
            <a:endParaRPr lang="en-US" dirty="0"/>
          </a:p>
        </p:txBody>
      </p:sp>
    </p:spTree>
    <p:extLst>
      <p:ext uri="{BB962C8B-B14F-4D97-AF65-F5344CB8AC3E}">
        <p14:creationId xmlns:p14="http://schemas.microsoft.com/office/powerpoint/2010/main" val="52880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EEB054E9-EE39-4BD6-8023-BACB4CB717E3}" type="datetimeFigureOut">
              <a:rPr lang="en-US"/>
              <a:pPr>
                <a:defRPr/>
              </a:pPr>
              <a:t>7/1/2021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484F9893-F97E-46B5-AC3B-B48CFBE40316}" type="slidenum">
              <a:rPr lang="en-US"/>
              <a:pPr>
                <a:defRPr/>
              </a:pPr>
              <a:t>‹#›</a:t>
            </a:fld>
            <a:endParaRPr lang="en-US" dirty="0"/>
          </a:p>
        </p:txBody>
      </p:sp>
    </p:spTree>
    <p:extLst>
      <p:ext uri="{BB962C8B-B14F-4D97-AF65-F5344CB8AC3E}">
        <p14:creationId xmlns:p14="http://schemas.microsoft.com/office/powerpoint/2010/main" val="2116779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7C4B7D53-03C4-4C61-9D79-7820552A5693}" type="datetimeFigureOut">
              <a:rPr lang="en-US"/>
              <a:pPr>
                <a:defRPr/>
              </a:pPr>
              <a:t>7/1/2021</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AE6099F7-7315-4C19-A489-1218B2AB212E}" type="slidenum">
              <a:rPr lang="en-US"/>
              <a:pPr>
                <a:defRPr/>
              </a:pPr>
              <a:t>‹#›</a:t>
            </a:fld>
            <a:endParaRPr lang="en-US" dirty="0"/>
          </a:p>
        </p:txBody>
      </p:sp>
    </p:spTree>
    <p:extLst>
      <p:ext uri="{BB962C8B-B14F-4D97-AF65-F5344CB8AC3E}">
        <p14:creationId xmlns:p14="http://schemas.microsoft.com/office/powerpoint/2010/main" val="990779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955EA81D-873F-4806-9420-8F8AD553F937}" type="datetimeFigureOut">
              <a:rPr lang="en-US"/>
              <a:pPr>
                <a:defRPr/>
              </a:pPr>
              <a:t>7/1/2021</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18666715-E19A-4994-A8C2-7E103CF42FF5}" type="slidenum">
              <a:rPr lang="en-US"/>
              <a:pPr>
                <a:defRPr/>
              </a:pPr>
              <a:t>‹#›</a:t>
            </a:fld>
            <a:endParaRPr lang="en-US" dirty="0"/>
          </a:p>
        </p:txBody>
      </p:sp>
    </p:spTree>
    <p:extLst>
      <p:ext uri="{BB962C8B-B14F-4D97-AF65-F5344CB8AC3E}">
        <p14:creationId xmlns:p14="http://schemas.microsoft.com/office/powerpoint/2010/main" val="217766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22FC4737-BDD0-41BE-B9DE-2C9E5A47A6C1}" type="datetimeFigureOut">
              <a:rPr lang="en-US"/>
              <a:pPr>
                <a:defRPr/>
              </a:pPr>
              <a:t>7/1/2021</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68BEC4CC-3D07-4F3A-8953-4EA16E951942}" type="slidenum">
              <a:rPr lang="en-US"/>
              <a:pPr>
                <a:defRPr/>
              </a:pPr>
              <a:t>‹#›</a:t>
            </a:fld>
            <a:endParaRPr lang="en-US" dirty="0"/>
          </a:p>
        </p:txBody>
      </p:sp>
    </p:spTree>
    <p:extLst>
      <p:ext uri="{BB962C8B-B14F-4D97-AF65-F5344CB8AC3E}">
        <p14:creationId xmlns:p14="http://schemas.microsoft.com/office/powerpoint/2010/main" val="416663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D7CF0A5D-34C1-4DE7-9226-CC47ED31D221}" type="datetimeFigureOut">
              <a:rPr lang="en-US"/>
              <a:pPr>
                <a:defRPr/>
              </a:pPr>
              <a:t>7/1/2021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84E8D8D5-4A55-492F-A4CC-8371210CD99E}" type="slidenum">
              <a:rPr lang="en-US"/>
              <a:pPr>
                <a:defRPr/>
              </a:pPr>
              <a:t>‹#›</a:t>
            </a:fld>
            <a:endParaRPr lang="en-US" dirty="0"/>
          </a:p>
        </p:txBody>
      </p:sp>
    </p:spTree>
    <p:extLst>
      <p:ext uri="{BB962C8B-B14F-4D97-AF65-F5344CB8AC3E}">
        <p14:creationId xmlns:p14="http://schemas.microsoft.com/office/powerpoint/2010/main" val="994112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26BD1F17-DEC3-4109-B6AC-20AC646005B0}" type="datetimeFigureOut">
              <a:rPr lang="en-US"/>
              <a:pPr>
                <a:defRPr/>
              </a:pPr>
              <a:t>7/1/2021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ECC71C68-2202-41AB-B03F-D1A5C54E3D19}" type="slidenum">
              <a:rPr lang="en-US"/>
              <a:pPr>
                <a:defRPr/>
              </a:pPr>
              <a:t>‹#›</a:t>
            </a:fld>
            <a:endParaRPr lang="en-US" dirty="0"/>
          </a:p>
        </p:txBody>
      </p:sp>
    </p:spTree>
    <p:extLst>
      <p:ext uri="{BB962C8B-B14F-4D97-AF65-F5344CB8AC3E}">
        <p14:creationId xmlns:p14="http://schemas.microsoft.com/office/powerpoint/2010/main" val="2033342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5.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5.jpe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DEE6FE"/>
            </a:gs>
            <a:gs pos="100000">
              <a:srgbClr val="FFFFFF"/>
            </a:gs>
          </a:gsLst>
          <a:lin ang="5400000" scaled="1"/>
        </a:gra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fld id="{F86A1D69-E568-4038-94E4-571D5650FB5C}" type="datetimeFigureOut">
              <a:rPr lang="en-US"/>
              <a:pPr>
                <a:defRPr/>
              </a:pPr>
              <a:t>7/1/2021</a:t>
            </a:fld>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32E90C71-4BD2-44A6-9AF1-CBE0025979CC}" type="slidenum">
              <a:rPr lang="en-US"/>
              <a:pPr>
                <a:defRPr/>
              </a:pPr>
              <a:t>‹#›</a:t>
            </a:fld>
            <a:endParaRPr lang="en-US" dirty="0"/>
          </a:p>
        </p:txBody>
      </p:sp>
    </p:spTree>
    <p:extLst>
      <p:ext uri="{BB962C8B-B14F-4D97-AF65-F5344CB8AC3E}">
        <p14:creationId xmlns:p14="http://schemas.microsoft.com/office/powerpoint/2010/main" val="3193851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7" cstate="print"/>
          <a:srcRect/>
          <a:stretch>
            <a:fillRect/>
          </a:stretch>
        </p:blipFill>
        <p:spPr bwMode="auto">
          <a:xfrm>
            <a:off x="0" y="0"/>
            <a:ext cx="12192000" cy="6858000"/>
          </a:xfrm>
          <a:prstGeom prst="rect">
            <a:avLst/>
          </a:prstGeom>
          <a:noFill/>
          <a:ln w="9525">
            <a:noFill/>
            <a:miter lim="800000"/>
            <a:headEnd/>
            <a:tailEnd/>
          </a:ln>
        </p:spPr>
      </p:pic>
      <p:sp>
        <p:nvSpPr>
          <p:cNvPr id="2051" name="Title Placeholder 1"/>
          <p:cNvSpPr>
            <a:spLocks noGrp="1"/>
          </p:cNvSpPr>
          <p:nvPr>
            <p:ph type="title"/>
          </p:nvPr>
        </p:nvSpPr>
        <p:spPr bwMode="auto">
          <a:xfrm>
            <a:off x="609600" y="365760"/>
            <a:ext cx="10972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052" name="Text Placeholder 2"/>
          <p:cNvSpPr>
            <a:spLocks noGrp="1"/>
          </p:cNvSpPr>
          <p:nvPr>
            <p:ph type="body" idx="1"/>
          </p:nvPr>
        </p:nvSpPr>
        <p:spPr bwMode="auto">
          <a:xfrm>
            <a:off x="609600" y="1463040"/>
            <a:ext cx="10972800" cy="47548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400800"/>
            <a:ext cx="1219200" cy="274320"/>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fld id="{464DAD56-F5B2-4BDD-8347-AF5B1B896BA2}" type="datetime1">
              <a:rPr lang="en-US" smtClean="0"/>
              <a:t>7/1/2021</a:t>
            </a:fld>
            <a:endParaRPr lang="en-US" dirty="0"/>
          </a:p>
        </p:txBody>
      </p:sp>
      <p:sp>
        <p:nvSpPr>
          <p:cNvPr id="5" name="Footer Placeholder 4"/>
          <p:cNvSpPr>
            <a:spLocks noGrp="1"/>
          </p:cNvSpPr>
          <p:nvPr>
            <p:ph type="ftr" sz="quarter" idx="3"/>
          </p:nvPr>
        </p:nvSpPr>
        <p:spPr>
          <a:xfrm>
            <a:off x="2072640" y="6400800"/>
            <a:ext cx="8046720" cy="27432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en-US" dirty="0"/>
          </a:p>
        </p:txBody>
      </p:sp>
      <p:sp>
        <p:nvSpPr>
          <p:cNvPr id="6" name="Slide Number Placeholder 5"/>
          <p:cNvSpPr>
            <a:spLocks noGrp="1"/>
          </p:cNvSpPr>
          <p:nvPr>
            <p:ph type="sldNum" sz="quarter" idx="4"/>
          </p:nvPr>
        </p:nvSpPr>
        <p:spPr>
          <a:xfrm>
            <a:off x="10363200" y="6400800"/>
            <a:ext cx="1219200" cy="274320"/>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1EE7B93A-05D4-4E0E-9360-14272AE9C6F8}" type="slidenum">
              <a:rPr lang="en-US" smtClean="0"/>
              <a:t>‹#›</a:t>
            </a:fld>
            <a:endParaRPr lang="en-US" dirty="0"/>
          </a:p>
        </p:txBody>
      </p:sp>
    </p:spTree>
    <p:extLst>
      <p:ext uri="{BB962C8B-B14F-4D97-AF65-F5344CB8AC3E}">
        <p14:creationId xmlns:p14="http://schemas.microsoft.com/office/powerpoint/2010/main" val="243092212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9AB5E4"/>
            </a:gs>
            <a:gs pos="4000">
              <a:srgbClr val="C2D1ED"/>
            </a:gs>
            <a:gs pos="11000">
              <a:srgbClr val="E1E8F5"/>
            </a:gs>
          </a:gsLst>
          <a:lin ang="5400000" scaled="0"/>
          <a:tileRect/>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eaLnBrk="0" hangingPunct="0">
              <a:defRPr/>
            </a:pPr>
            <a:fld id="{BA2C8C4C-91F2-4695-9BC9-C467DFC732B6}" type="datetimeFigureOut">
              <a:rPr lang="en-US"/>
              <a:pPr eaLnBrk="0" hangingPunct="0">
                <a:defRPr/>
              </a:pPr>
              <a:t>7/1/2021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eaLnBrk="0" hangingPunct="0">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eaLnBrk="0" hangingPunct="0">
              <a:defRPr/>
            </a:pPr>
            <a:fld id="{B4A35825-AEB6-4845-A624-00EEFB09E3FE}" type="slidenum">
              <a:rPr lang="en-US"/>
              <a:pPr eaLnBrk="0" hangingPunct="0">
                <a:defRPr/>
              </a:pPr>
              <a:t>‹#›</a:t>
            </a:fld>
            <a:endParaRPr lang="en-US" dirty="0"/>
          </a:p>
        </p:txBody>
      </p:sp>
    </p:spTree>
    <p:extLst>
      <p:ext uri="{BB962C8B-B14F-4D97-AF65-F5344CB8AC3E}">
        <p14:creationId xmlns:p14="http://schemas.microsoft.com/office/powerpoint/2010/main" val="122505486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7" cstate="print"/>
          <a:srcRect/>
          <a:stretch>
            <a:fillRect/>
          </a:stretch>
        </p:blipFill>
        <p:spPr bwMode="auto">
          <a:xfrm>
            <a:off x="0" y="0"/>
            <a:ext cx="12192000" cy="6858000"/>
          </a:xfrm>
          <a:prstGeom prst="rect">
            <a:avLst/>
          </a:prstGeom>
          <a:noFill/>
          <a:ln w="9525">
            <a:noFill/>
            <a:miter lim="800000"/>
            <a:headEnd/>
            <a:tailEnd/>
          </a:ln>
        </p:spPr>
      </p:pic>
      <p:sp>
        <p:nvSpPr>
          <p:cNvPr id="2051" name="Title Placeholder 1"/>
          <p:cNvSpPr>
            <a:spLocks noGrp="1"/>
          </p:cNvSpPr>
          <p:nvPr>
            <p:ph type="title"/>
          </p:nvPr>
        </p:nvSpPr>
        <p:spPr bwMode="auto">
          <a:xfrm>
            <a:off x="609600" y="365760"/>
            <a:ext cx="10972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052" name="Text Placeholder 2"/>
          <p:cNvSpPr>
            <a:spLocks noGrp="1"/>
          </p:cNvSpPr>
          <p:nvPr>
            <p:ph type="body" idx="1"/>
          </p:nvPr>
        </p:nvSpPr>
        <p:spPr bwMode="auto">
          <a:xfrm>
            <a:off x="609600" y="1463040"/>
            <a:ext cx="10972800" cy="47548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400800"/>
            <a:ext cx="1219200" cy="274320"/>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endParaRPr lang="en-US" dirty="0"/>
          </a:p>
        </p:txBody>
      </p:sp>
      <p:sp>
        <p:nvSpPr>
          <p:cNvPr id="5" name="Footer Placeholder 4"/>
          <p:cNvSpPr>
            <a:spLocks noGrp="1"/>
          </p:cNvSpPr>
          <p:nvPr>
            <p:ph type="ftr" sz="quarter" idx="3"/>
          </p:nvPr>
        </p:nvSpPr>
        <p:spPr>
          <a:xfrm>
            <a:off x="2072640" y="6400800"/>
            <a:ext cx="8046720" cy="27432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en-US" dirty="0"/>
          </a:p>
        </p:txBody>
      </p:sp>
      <p:sp>
        <p:nvSpPr>
          <p:cNvPr id="6" name="Slide Number Placeholder 5"/>
          <p:cNvSpPr>
            <a:spLocks noGrp="1"/>
          </p:cNvSpPr>
          <p:nvPr>
            <p:ph type="sldNum" sz="quarter" idx="4"/>
          </p:nvPr>
        </p:nvSpPr>
        <p:spPr>
          <a:xfrm>
            <a:off x="10363200" y="6400800"/>
            <a:ext cx="1219200" cy="274320"/>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1EE7B93A-05D4-4E0E-9360-14272AE9C6F8}" type="slidenum">
              <a:rPr lang="en-US" smtClean="0"/>
              <a:t>‹#›</a:t>
            </a:fld>
            <a:endParaRPr lang="en-US" dirty="0"/>
          </a:p>
        </p:txBody>
      </p:sp>
    </p:spTree>
    <p:extLst>
      <p:ext uri="{BB962C8B-B14F-4D97-AF65-F5344CB8AC3E}">
        <p14:creationId xmlns:p14="http://schemas.microsoft.com/office/powerpoint/2010/main" val="86169053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geodesy.noaa.gov/PUBS_LIB/FedRegister/FRdoc59-5442.pdf"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54ED84-EA4F-4996-B0C7-19289F921C56}"/>
              </a:ext>
            </a:extLst>
          </p:cNvPr>
          <p:cNvPicPr>
            <a:picLocks noChangeAspect="1"/>
          </p:cNvPicPr>
          <p:nvPr/>
        </p:nvPicPr>
        <p:blipFill>
          <a:blip r:embed="rId2"/>
          <a:stretch>
            <a:fillRect/>
          </a:stretch>
        </p:blipFill>
        <p:spPr>
          <a:xfrm>
            <a:off x="3352800" y="228601"/>
            <a:ext cx="5181600" cy="1590751"/>
          </a:xfrm>
          <a:prstGeom prst="rect">
            <a:avLst/>
          </a:prstGeom>
          <a:ln>
            <a:solidFill>
              <a:schemeClr val="tx1"/>
            </a:solidFill>
          </a:ln>
        </p:spPr>
      </p:pic>
      <p:sp>
        <p:nvSpPr>
          <p:cNvPr id="2" name="Title 1">
            <a:extLst>
              <a:ext uri="{FF2B5EF4-FFF2-40B4-BE49-F238E27FC236}">
                <a16:creationId xmlns:a16="http://schemas.microsoft.com/office/drawing/2014/main" id="{807687A6-9E51-4F0B-B515-CC6742F0B936}"/>
              </a:ext>
            </a:extLst>
          </p:cNvPr>
          <p:cNvSpPr>
            <a:spLocks noGrp="1"/>
          </p:cNvSpPr>
          <p:nvPr>
            <p:ph type="ctrTitle"/>
          </p:nvPr>
        </p:nvSpPr>
        <p:spPr/>
        <p:txBody>
          <a:bodyPr/>
          <a:lstStyle/>
          <a:p>
            <a:endParaRPr lang="en-US" dirty="0"/>
          </a:p>
        </p:txBody>
      </p:sp>
      <p:pic>
        <p:nvPicPr>
          <p:cNvPr id="6" name="Picture 5">
            <a:extLst>
              <a:ext uri="{FF2B5EF4-FFF2-40B4-BE49-F238E27FC236}">
                <a16:creationId xmlns:a16="http://schemas.microsoft.com/office/drawing/2014/main" id="{44965A80-82C2-4225-9C80-23065A81D281}"/>
              </a:ext>
            </a:extLst>
          </p:cNvPr>
          <p:cNvPicPr>
            <a:picLocks noChangeAspect="1"/>
          </p:cNvPicPr>
          <p:nvPr/>
        </p:nvPicPr>
        <p:blipFill>
          <a:blip r:embed="rId3"/>
          <a:stretch>
            <a:fillRect/>
          </a:stretch>
        </p:blipFill>
        <p:spPr>
          <a:xfrm>
            <a:off x="4001704" y="2017471"/>
            <a:ext cx="3883792" cy="3810971"/>
          </a:xfrm>
          <a:prstGeom prst="rect">
            <a:avLst/>
          </a:prstGeom>
          <a:ln>
            <a:solidFill>
              <a:schemeClr val="tx1"/>
            </a:solidFill>
          </a:ln>
        </p:spPr>
      </p:pic>
      <p:sp>
        <p:nvSpPr>
          <p:cNvPr id="3" name="Subtitle 2">
            <a:extLst>
              <a:ext uri="{FF2B5EF4-FFF2-40B4-BE49-F238E27FC236}">
                <a16:creationId xmlns:a16="http://schemas.microsoft.com/office/drawing/2014/main" id="{AA49077F-F0D7-4E76-A807-F487B79D4B5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06451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C395BD-A9FA-42D3-9500-A16CE225BC11}"/>
              </a:ext>
            </a:extLst>
          </p:cNvPr>
          <p:cNvSpPr>
            <a:spLocks noGrp="1"/>
          </p:cNvSpPr>
          <p:nvPr>
            <p:ph idx="1"/>
          </p:nvPr>
        </p:nvSpPr>
        <p:spPr>
          <a:xfrm>
            <a:off x="1981200" y="1912938"/>
            <a:ext cx="8229600" cy="735013"/>
          </a:xfrm>
        </p:spPr>
        <p:txBody>
          <a:bodyPr>
            <a:normAutofit/>
          </a:bodyPr>
          <a:lstStyle/>
          <a:p>
            <a:pPr marL="0" indent="0">
              <a:buNone/>
            </a:pPr>
            <a:r>
              <a:rPr lang="en-US" b="1" dirty="0">
                <a:solidFill>
                  <a:schemeClr val="tx2">
                    <a:lumMod val="75000"/>
                  </a:schemeClr>
                </a:solidFill>
              </a:rPr>
              <a:t>Two versions of “foot” in current use:</a:t>
            </a:r>
          </a:p>
        </p:txBody>
      </p:sp>
      <p:sp>
        <p:nvSpPr>
          <p:cNvPr id="7" name="Title 1">
            <a:extLst>
              <a:ext uri="{FF2B5EF4-FFF2-40B4-BE49-F238E27FC236}">
                <a16:creationId xmlns:a16="http://schemas.microsoft.com/office/drawing/2014/main" id="{4DAEEE2B-C066-44E1-AD98-BAD8AB43FE95}"/>
              </a:ext>
            </a:extLst>
          </p:cNvPr>
          <p:cNvSpPr>
            <a:spLocks noGrp="1"/>
          </p:cNvSpPr>
          <p:nvPr>
            <p:ph type="title"/>
          </p:nvPr>
        </p:nvSpPr>
        <p:spPr>
          <a:xfrm>
            <a:off x="1524000" y="477795"/>
            <a:ext cx="9144000" cy="802365"/>
          </a:xfrm>
          <a:solidFill>
            <a:schemeClr val="accent1"/>
          </a:solidFill>
        </p:spPr>
        <p:txBody>
          <a:bodyPr/>
          <a:lstStyle/>
          <a:p>
            <a:r>
              <a:rPr lang="en-US" sz="4000" b="1" dirty="0">
                <a:solidFill>
                  <a:schemeClr val="bg1"/>
                </a:solidFill>
              </a:rPr>
              <a:t>A tale of two feet</a:t>
            </a:r>
          </a:p>
        </p:txBody>
      </p:sp>
      <p:sp>
        <p:nvSpPr>
          <p:cNvPr id="2" name="Slide Number Placeholder 1">
            <a:extLst>
              <a:ext uri="{FF2B5EF4-FFF2-40B4-BE49-F238E27FC236}">
                <a16:creationId xmlns:a16="http://schemas.microsoft.com/office/drawing/2014/main" id="{486DD037-6C3B-47D8-AA77-A8590A927F0F}"/>
              </a:ext>
            </a:extLst>
          </p:cNvPr>
          <p:cNvSpPr>
            <a:spLocks noGrp="1"/>
          </p:cNvSpPr>
          <p:nvPr>
            <p:ph type="sldNum" sz="quarter" idx="12"/>
          </p:nvPr>
        </p:nvSpPr>
        <p:spPr/>
        <p:txBody>
          <a:bodyPr/>
          <a:lstStyle/>
          <a:p>
            <a:pPr>
              <a:defRPr/>
            </a:pPr>
            <a:fld id="{BB970AC7-EBEC-40A2-BC82-5EA8416E247E}" type="slidenum">
              <a:rPr lang="en-US">
                <a:solidFill>
                  <a:prstClr val="black">
                    <a:tint val="75000"/>
                  </a:prstClr>
                </a:solidFill>
                <a:latin typeface="Calibri"/>
              </a:rPr>
              <a:pPr>
                <a:defRPr/>
              </a:pPr>
              <a:t>2</a:t>
            </a:fld>
            <a:endParaRPr lang="en-US">
              <a:solidFill>
                <a:prstClr val="black">
                  <a:tint val="75000"/>
                </a:prstClr>
              </a:solidFill>
              <a:latin typeface="Calibri"/>
            </a:endParaRPr>
          </a:p>
        </p:txBody>
      </p:sp>
      <p:pic>
        <p:nvPicPr>
          <p:cNvPr id="5" name="Picture 2" descr="http://annerussellart.com/newimages/Twoleftfeet.jpg">
            <a:extLst>
              <a:ext uri="{FF2B5EF4-FFF2-40B4-BE49-F238E27FC236}">
                <a16:creationId xmlns:a16="http://schemas.microsoft.com/office/drawing/2014/main" id="{F17263F2-DAE0-4199-AA32-0D62B0635748}"/>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4000" l="3922" r="95798"/>
                    </a14:imgEffect>
                  </a14:imgLayer>
                </a14:imgProps>
              </a:ext>
              <a:ext uri="{28A0092B-C50C-407E-A947-70E740481C1C}">
                <a14:useLocalDpi xmlns:a14="http://schemas.microsoft.com/office/drawing/2010/main"/>
              </a:ext>
            </a:extLst>
          </a:blip>
          <a:srcRect l="-4895" t="65545" r="7365"/>
          <a:stretch/>
        </p:blipFill>
        <p:spPr bwMode="auto">
          <a:xfrm>
            <a:off x="8058151" y="469857"/>
            <a:ext cx="2896377" cy="1655454"/>
          </a:xfrm>
          <a:prstGeom prst="rect">
            <a:avLst/>
          </a:prstGeom>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9AAE79E5-AC04-4423-988A-690B48BD1110}"/>
              </a:ext>
            </a:extLst>
          </p:cNvPr>
          <p:cNvSpPr txBox="1">
            <a:spLocks/>
          </p:cNvSpPr>
          <p:nvPr/>
        </p:nvSpPr>
        <p:spPr bwMode="auto">
          <a:xfrm>
            <a:off x="2323323" y="2545716"/>
            <a:ext cx="3352800" cy="735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800" dirty="0">
                <a:solidFill>
                  <a:srgbClr val="1F497D">
                    <a:lumMod val="75000"/>
                  </a:srgbClr>
                </a:solidFill>
                <a:latin typeface="Calibri"/>
              </a:rPr>
              <a:t>“Old” U.S. survey foot</a:t>
            </a:r>
          </a:p>
        </p:txBody>
      </p:sp>
      <p:sp>
        <p:nvSpPr>
          <p:cNvPr id="9" name="Content Placeholder 2">
            <a:extLst>
              <a:ext uri="{FF2B5EF4-FFF2-40B4-BE49-F238E27FC236}">
                <a16:creationId xmlns:a16="http://schemas.microsoft.com/office/drawing/2014/main" id="{38817118-2568-4387-AF3E-94E1DD8F0514}"/>
              </a:ext>
            </a:extLst>
          </p:cNvPr>
          <p:cNvSpPr txBox="1">
            <a:spLocks/>
          </p:cNvSpPr>
          <p:nvPr/>
        </p:nvSpPr>
        <p:spPr bwMode="auto">
          <a:xfrm>
            <a:off x="5991225" y="2545716"/>
            <a:ext cx="3790950" cy="735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800" dirty="0">
                <a:solidFill>
                  <a:srgbClr val="1F497D">
                    <a:lumMod val="75000"/>
                  </a:srgbClr>
                </a:solidFill>
                <a:latin typeface="Calibri"/>
              </a:rPr>
              <a:t>“New” international foot</a:t>
            </a:r>
          </a:p>
        </p:txBody>
      </p:sp>
      <p:sp>
        <p:nvSpPr>
          <p:cNvPr id="13" name="Arrow: Right 12">
            <a:extLst>
              <a:ext uri="{FF2B5EF4-FFF2-40B4-BE49-F238E27FC236}">
                <a16:creationId xmlns:a16="http://schemas.microsoft.com/office/drawing/2014/main" id="{F5C98E94-8175-43FC-846C-BAD31A6071AE}"/>
              </a:ext>
            </a:extLst>
          </p:cNvPr>
          <p:cNvSpPr/>
          <p:nvPr/>
        </p:nvSpPr>
        <p:spPr>
          <a:xfrm>
            <a:off x="5718402" y="2661206"/>
            <a:ext cx="299844" cy="285750"/>
          </a:xfrm>
          <a:prstGeom prst="rightArrow">
            <a:avLst>
              <a:gd name="adj1" fmla="val 33333"/>
              <a:gd name="adj2" fmla="val 66667"/>
            </a:avLst>
          </a:prstGeom>
          <a:solidFill>
            <a:schemeClr val="accent1">
              <a:lumMod val="60000"/>
              <a:lumOff val="40000"/>
            </a:schemeClr>
          </a:solidFill>
          <a:ln w="12700">
            <a:solidFill>
              <a:schemeClr val="tx1"/>
            </a:solidFill>
          </a:ln>
          <a:effectLst/>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en-US">
              <a:solidFill>
                <a:prstClr val="black"/>
              </a:solidFill>
              <a:latin typeface="Calibri"/>
            </a:endParaRPr>
          </a:p>
        </p:txBody>
      </p:sp>
      <p:sp>
        <p:nvSpPr>
          <p:cNvPr id="14" name="Rectangle 13">
            <a:extLst>
              <a:ext uri="{FF2B5EF4-FFF2-40B4-BE49-F238E27FC236}">
                <a16:creationId xmlns:a16="http://schemas.microsoft.com/office/drawing/2014/main" id="{DB7021A9-82B2-44A8-A949-F31D346AA73B}"/>
              </a:ext>
            </a:extLst>
          </p:cNvPr>
          <p:cNvSpPr/>
          <p:nvPr/>
        </p:nvSpPr>
        <p:spPr>
          <a:xfrm>
            <a:off x="6380069" y="3115609"/>
            <a:ext cx="3095624" cy="461665"/>
          </a:xfrm>
          <a:prstGeom prst="rect">
            <a:avLst/>
          </a:prstGeom>
        </p:spPr>
        <p:txBody>
          <a:bodyPr wrap="square">
            <a:spAutoFit/>
          </a:bodyPr>
          <a:lstStyle/>
          <a:p>
            <a:pPr algn="ctr">
              <a:defRPr/>
            </a:pPr>
            <a:r>
              <a:rPr lang="en-US" sz="2400" dirty="0">
                <a:solidFill>
                  <a:prstClr val="black"/>
                </a:solidFill>
                <a:latin typeface="Calibri"/>
              </a:rPr>
              <a:t>1 ft = 0.3048 m </a:t>
            </a:r>
            <a:r>
              <a:rPr lang="en-US" sz="2400" i="1" dirty="0">
                <a:solidFill>
                  <a:prstClr val="black"/>
                </a:solidFill>
                <a:latin typeface="Calibri"/>
              </a:rPr>
              <a:t>exactly</a:t>
            </a:r>
          </a:p>
        </p:txBody>
      </p:sp>
      <p:sp>
        <p:nvSpPr>
          <p:cNvPr id="15" name="Rectangle 14">
            <a:extLst>
              <a:ext uri="{FF2B5EF4-FFF2-40B4-BE49-F238E27FC236}">
                <a16:creationId xmlns:a16="http://schemas.microsoft.com/office/drawing/2014/main" id="{B93D82A2-4B3D-4A22-A40E-4F564B6A4FCE}"/>
              </a:ext>
            </a:extLst>
          </p:cNvPr>
          <p:cNvSpPr/>
          <p:nvPr/>
        </p:nvSpPr>
        <p:spPr>
          <a:xfrm>
            <a:off x="2230960" y="3115609"/>
            <a:ext cx="3939559" cy="461665"/>
          </a:xfrm>
          <a:prstGeom prst="rect">
            <a:avLst/>
          </a:prstGeom>
        </p:spPr>
        <p:txBody>
          <a:bodyPr wrap="square">
            <a:spAutoFit/>
          </a:bodyPr>
          <a:lstStyle/>
          <a:p>
            <a:pPr algn="ctr">
              <a:defRPr/>
            </a:pPr>
            <a:r>
              <a:rPr lang="en-US" sz="2400" dirty="0">
                <a:solidFill>
                  <a:prstClr val="black"/>
                </a:solidFill>
                <a:latin typeface="Calibri"/>
              </a:rPr>
              <a:t>‭1 ft = 0.3048006096…‬ m</a:t>
            </a:r>
          </a:p>
        </p:txBody>
      </p:sp>
      <p:sp>
        <p:nvSpPr>
          <p:cNvPr id="16" name="Rectangle 15">
            <a:extLst>
              <a:ext uri="{FF2B5EF4-FFF2-40B4-BE49-F238E27FC236}">
                <a16:creationId xmlns:a16="http://schemas.microsoft.com/office/drawing/2014/main" id="{1B8E111E-FD97-4CBD-94E1-2B02A0726401}"/>
              </a:ext>
            </a:extLst>
          </p:cNvPr>
          <p:cNvSpPr/>
          <p:nvPr/>
        </p:nvSpPr>
        <p:spPr>
          <a:xfrm>
            <a:off x="4549130" y="3750400"/>
            <a:ext cx="2957804" cy="1200329"/>
          </a:xfrm>
          <a:prstGeom prst="rect">
            <a:avLst/>
          </a:prstGeom>
          <a:ln w="25400">
            <a:solidFill>
              <a:schemeClr val="accent1"/>
            </a:solidFill>
          </a:ln>
        </p:spPr>
        <p:txBody>
          <a:bodyPr wrap="square">
            <a:spAutoFit/>
          </a:bodyPr>
          <a:lstStyle/>
          <a:p>
            <a:pPr algn="ctr">
              <a:defRPr/>
            </a:pPr>
            <a:r>
              <a:rPr lang="en-US" sz="2400" dirty="0">
                <a:solidFill>
                  <a:prstClr val="black"/>
                </a:solidFill>
                <a:latin typeface="Calibri"/>
              </a:rPr>
              <a:t>differ by</a:t>
            </a:r>
          </a:p>
          <a:p>
            <a:pPr algn="ctr">
              <a:defRPr/>
            </a:pPr>
            <a:r>
              <a:rPr lang="en-US" sz="2400" dirty="0">
                <a:solidFill>
                  <a:prstClr val="black"/>
                </a:solidFill>
                <a:latin typeface="Calibri"/>
              </a:rPr>
              <a:t>2 parts per million (ppm) or 0.01 ft/mile</a:t>
            </a:r>
          </a:p>
        </p:txBody>
      </p:sp>
      <p:cxnSp>
        <p:nvCxnSpPr>
          <p:cNvPr id="22" name="Connector: Elbow 21">
            <a:extLst>
              <a:ext uri="{FF2B5EF4-FFF2-40B4-BE49-F238E27FC236}">
                <a16:creationId xmlns:a16="http://schemas.microsoft.com/office/drawing/2014/main" id="{41EFE1AD-0BBA-4430-8D16-A8F2C79F5B94}"/>
              </a:ext>
            </a:extLst>
          </p:cNvPr>
          <p:cNvCxnSpPr>
            <a:stCxn id="16" idx="1"/>
          </p:cNvCxnSpPr>
          <p:nvPr/>
        </p:nvCxnSpPr>
        <p:spPr>
          <a:xfrm rot="10800000">
            <a:off x="4091930" y="3525822"/>
            <a:ext cx="457200" cy="824742"/>
          </a:xfrm>
          <a:prstGeom prst="bentConnector2">
            <a:avLst/>
          </a:prstGeom>
          <a:ln w="254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7" name="Connector: Elbow 26">
            <a:extLst>
              <a:ext uri="{FF2B5EF4-FFF2-40B4-BE49-F238E27FC236}">
                <a16:creationId xmlns:a16="http://schemas.microsoft.com/office/drawing/2014/main" id="{13E4C9CC-D4E0-43BD-8DC1-E0D3A78E9E05}"/>
              </a:ext>
            </a:extLst>
          </p:cNvPr>
          <p:cNvCxnSpPr/>
          <p:nvPr/>
        </p:nvCxnSpPr>
        <p:spPr>
          <a:xfrm flipV="1">
            <a:off x="7506934" y="3525817"/>
            <a:ext cx="457200" cy="640080"/>
          </a:xfrm>
          <a:prstGeom prst="bentConnector2">
            <a:avLst/>
          </a:prstGeom>
          <a:ln w="254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8" name="Rectangle 27">
            <a:extLst>
              <a:ext uri="{FF2B5EF4-FFF2-40B4-BE49-F238E27FC236}">
                <a16:creationId xmlns:a16="http://schemas.microsoft.com/office/drawing/2014/main" id="{897CE1C4-555F-49D6-B0C5-6964478B4F05}"/>
              </a:ext>
            </a:extLst>
          </p:cNvPr>
          <p:cNvSpPr/>
          <p:nvPr/>
        </p:nvSpPr>
        <p:spPr>
          <a:xfrm>
            <a:off x="3033349" y="5255471"/>
            <a:ext cx="5669950" cy="584775"/>
          </a:xfrm>
          <a:prstGeom prst="rect">
            <a:avLst/>
          </a:prstGeom>
        </p:spPr>
        <p:txBody>
          <a:bodyPr wrap="none">
            <a:spAutoFit/>
          </a:bodyPr>
          <a:lstStyle/>
          <a:p>
            <a:pPr lvl="1" algn="ctr">
              <a:defRPr/>
            </a:pPr>
            <a:r>
              <a:rPr lang="en-US" sz="3200" dirty="0">
                <a:solidFill>
                  <a:srgbClr val="C0504D">
                    <a:lumMod val="75000"/>
                  </a:srgbClr>
                </a:solidFill>
                <a:latin typeface="Calibri"/>
              </a:rPr>
              <a:t>A </a:t>
            </a:r>
            <a:r>
              <a:rPr lang="en-US" sz="3200" b="1" i="1" dirty="0">
                <a:solidFill>
                  <a:srgbClr val="C0504D">
                    <a:lumMod val="75000"/>
                  </a:srgbClr>
                </a:solidFill>
                <a:latin typeface="Calibri"/>
              </a:rPr>
              <a:t>real</a:t>
            </a:r>
            <a:r>
              <a:rPr lang="en-US" sz="3200" dirty="0">
                <a:solidFill>
                  <a:srgbClr val="C0504D">
                    <a:lumMod val="75000"/>
                  </a:srgbClr>
                </a:solidFill>
                <a:latin typeface="Calibri"/>
              </a:rPr>
              <a:t> problem with </a:t>
            </a:r>
            <a:r>
              <a:rPr lang="en-US" sz="3200" b="1" i="1" dirty="0">
                <a:solidFill>
                  <a:srgbClr val="C0504D">
                    <a:lumMod val="75000"/>
                  </a:srgbClr>
                </a:solidFill>
                <a:latin typeface="Calibri"/>
              </a:rPr>
              <a:t>real</a:t>
            </a:r>
            <a:r>
              <a:rPr lang="en-US" sz="3200" dirty="0">
                <a:solidFill>
                  <a:srgbClr val="C0504D">
                    <a:lumMod val="75000"/>
                  </a:srgbClr>
                </a:solidFill>
                <a:latin typeface="Calibri"/>
              </a:rPr>
              <a:t> costs</a:t>
            </a:r>
          </a:p>
        </p:txBody>
      </p:sp>
    </p:spTree>
    <p:extLst>
      <p:ext uri="{BB962C8B-B14F-4D97-AF65-F5344CB8AC3E}">
        <p14:creationId xmlns:p14="http://schemas.microsoft.com/office/powerpoint/2010/main" val="68016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63040"/>
            <a:ext cx="8557404" cy="5030227"/>
          </a:xfrm>
        </p:spPr>
        <p:txBody>
          <a:bodyPr>
            <a:normAutofit fontScale="92500" lnSpcReduction="20000"/>
          </a:bodyPr>
          <a:lstStyle/>
          <a:p>
            <a:r>
              <a:rPr lang="en-US" b="1" dirty="0">
                <a:solidFill>
                  <a:schemeClr val="tx2">
                    <a:lumMod val="75000"/>
                  </a:schemeClr>
                </a:solidFill>
              </a:rPr>
              <a:t>Only one foot after 2022 (1 foot = 0.3048 meter)</a:t>
            </a:r>
          </a:p>
          <a:p>
            <a:pPr lvl="1"/>
            <a:r>
              <a:rPr lang="en-US" dirty="0">
                <a:solidFill>
                  <a:schemeClr val="tx2">
                    <a:lumMod val="75000"/>
                  </a:schemeClr>
                </a:solidFill>
              </a:rPr>
              <a:t>Make official through NIST</a:t>
            </a:r>
          </a:p>
          <a:p>
            <a:pPr lvl="1"/>
            <a:r>
              <a:rPr lang="en-US" b="1" i="1" dirty="0">
                <a:solidFill>
                  <a:schemeClr val="tx2">
                    <a:lumMod val="75000"/>
                  </a:schemeClr>
                </a:solidFill>
              </a:rPr>
              <a:t>NO</a:t>
            </a:r>
            <a:r>
              <a:rPr lang="en-US" dirty="0">
                <a:solidFill>
                  <a:schemeClr val="tx2">
                    <a:lumMod val="75000"/>
                  </a:schemeClr>
                </a:solidFill>
              </a:rPr>
              <a:t> option for U.S. survey foot</a:t>
            </a:r>
          </a:p>
          <a:p>
            <a:r>
              <a:rPr lang="en-US" b="1" dirty="0">
                <a:solidFill>
                  <a:schemeClr val="tx2">
                    <a:lumMod val="75000"/>
                  </a:schemeClr>
                </a:solidFill>
              </a:rPr>
              <a:t>NGS will help with the transition</a:t>
            </a:r>
          </a:p>
          <a:p>
            <a:pPr lvl="1"/>
            <a:r>
              <a:rPr lang="en-US" dirty="0">
                <a:solidFill>
                  <a:schemeClr val="tx2">
                    <a:lumMod val="75000"/>
                  </a:schemeClr>
                </a:solidFill>
              </a:rPr>
              <a:t>Will fully support backward compatibility</a:t>
            </a:r>
          </a:p>
          <a:p>
            <a:pPr lvl="1"/>
            <a:r>
              <a:rPr lang="en-US" dirty="0">
                <a:solidFill>
                  <a:schemeClr val="tx2">
                    <a:lumMod val="75000"/>
                  </a:schemeClr>
                </a:solidFill>
              </a:rPr>
              <a:t>Use “correct” foot for SPCS 83 and SPCS 27</a:t>
            </a:r>
          </a:p>
          <a:p>
            <a:pPr lvl="1"/>
            <a:r>
              <a:rPr lang="en-US" dirty="0">
                <a:solidFill>
                  <a:schemeClr val="tx2">
                    <a:lumMod val="75000"/>
                  </a:schemeClr>
                </a:solidFill>
              </a:rPr>
              <a:t>Automatically done by NGS products and services</a:t>
            </a:r>
          </a:p>
          <a:p>
            <a:r>
              <a:rPr lang="en-US" b="1" dirty="0">
                <a:solidFill>
                  <a:schemeClr val="tx2">
                    <a:lumMod val="75000"/>
                  </a:schemeClr>
                </a:solidFill>
              </a:rPr>
              <a:t>Guiding ideas</a:t>
            </a:r>
          </a:p>
          <a:p>
            <a:pPr lvl="1"/>
            <a:r>
              <a:rPr lang="en-US" dirty="0">
                <a:solidFill>
                  <a:schemeClr val="tx2">
                    <a:lumMod val="75000"/>
                  </a:schemeClr>
                </a:solidFill>
              </a:rPr>
              <a:t>Best opportunity to make the change</a:t>
            </a:r>
          </a:p>
          <a:p>
            <a:pPr lvl="1"/>
            <a:r>
              <a:rPr lang="en-US" dirty="0">
                <a:solidFill>
                  <a:schemeClr val="tx2">
                    <a:lumMod val="75000"/>
                  </a:schemeClr>
                </a:solidFill>
              </a:rPr>
              <a:t>Of all changes in 2022, this is the least significant</a:t>
            </a:r>
          </a:p>
          <a:p>
            <a:pPr lvl="1"/>
            <a:r>
              <a:rPr lang="en-US" dirty="0">
                <a:solidFill>
                  <a:schemeClr val="tx2">
                    <a:lumMod val="75000"/>
                  </a:schemeClr>
                </a:solidFill>
              </a:rPr>
              <a:t>Will make things better</a:t>
            </a:r>
          </a:p>
          <a:p>
            <a:pPr lvl="1"/>
            <a:r>
              <a:rPr lang="en-US" dirty="0">
                <a:solidFill>
                  <a:schemeClr val="tx2">
                    <a:lumMod val="75000"/>
                  </a:schemeClr>
                </a:solidFill>
              </a:rPr>
              <a:t>About the </a:t>
            </a:r>
            <a:r>
              <a:rPr lang="en-US" b="1" i="1" dirty="0">
                <a:solidFill>
                  <a:schemeClr val="tx2">
                    <a:lumMod val="75000"/>
                  </a:schemeClr>
                </a:solidFill>
              </a:rPr>
              <a:t>future</a:t>
            </a:r>
            <a:r>
              <a:rPr lang="en-US" dirty="0">
                <a:solidFill>
                  <a:schemeClr val="tx2">
                    <a:lumMod val="75000"/>
                  </a:schemeClr>
                </a:solidFill>
              </a:rPr>
              <a:t>, not the past</a:t>
            </a:r>
          </a:p>
          <a:p>
            <a:pPr lvl="1"/>
            <a:endParaRPr lang="en-US" dirty="0">
              <a:solidFill>
                <a:schemeClr val="tx2">
                  <a:lumMod val="75000"/>
                </a:schemeClr>
              </a:solidFill>
            </a:endParaRPr>
          </a:p>
          <a:p>
            <a:endParaRPr lang="en-US" dirty="0">
              <a:solidFill>
                <a:schemeClr val="tx2">
                  <a:lumMod val="75000"/>
                </a:schemeClr>
              </a:solidFill>
            </a:endParaRPr>
          </a:p>
          <a:p>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pPr defTabSz="457200">
              <a:defRPr/>
            </a:pPr>
            <a:fld id="{BF6EBFE9-79BB-431F-AEDF-EF334E7ED36B}" type="slidenum">
              <a:rPr lang="en-US">
                <a:solidFill>
                  <a:prstClr val="black">
                    <a:tint val="75000"/>
                  </a:prstClr>
                </a:solidFill>
                <a:latin typeface="Calibri"/>
              </a:rPr>
              <a:pPr defTabSz="457200">
                <a:defRPr/>
              </a:pPr>
              <a:t>3</a:t>
            </a:fld>
            <a:endParaRPr lang="en-US" dirty="0">
              <a:solidFill>
                <a:prstClr val="black">
                  <a:tint val="75000"/>
                </a:prstClr>
              </a:solidFill>
              <a:latin typeface="Calibri"/>
            </a:endParaRPr>
          </a:p>
        </p:txBody>
      </p:sp>
      <p:sp>
        <p:nvSpPr>
          <p:cNvPr id="7" name="Title 1">
            <a:extLst>
              <a:ext uri="{FF2B5EF4-FFF2-40B4-BE49-F238E27FC236}">
                <a16:creationId xmlns:a16="http://schemas.microsoft.com/office/drawing/2014/main" id="{57A06B2D-47B2-794E-9350-B320D7CE9E67}"/>
              </a:ext>
            </a:extLst>
          </p:cNvPr>
          <p:cNvSpPr>
            <a:spLocks noGrp="1"/>
          </p:cNvSpPr>
          <p:nvPr>
            <p:ph type="title"/>
          </p:nvPr>
        </p:nvSpPr>
        <p:spPr>
          <a:xfrm>
            <a:off x="1524000" y="477795"/>
            <a:ext cx="9144000" cy="802365"/>
          </a:xfrm>
          <a:solidFill>
            <a:schemeClr val="accent1"/>
          </a:solidFill>
        </p:spPr>
        <p:txBody>
          <a:bodyPr/>
          <a:lstStyle/>
          <a:p>
            <a:r>
              <a:rPr lang="en-US" sz="4000" b="1" dirty="0">
                <a:solidFill>
                  <a:schemeClr val="bg1"/>
                </a:solidFill>
              </a:rPr>
              <a:t>An NGS proposal</a:t>
            </a:r>
          </a:p>
        </p:txBody>
      </p:sp>
    </p:spTree>
    <p:extLst>
      <p:ext uri="{BB962C8B-B14F-4D97-AF65-F5344CB8AC3E}">
        <p14:creationId xmlns:p14="http://schemas.microsoft.com/office/powerpoint/2010/main" val="367193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C395BD-A9FA-42D3-9500-A16CE225BC11}"/>
              </a:ext>
            </a:extLst>
          </p:cNvPr>
          <p:cNvSpPr>
            <a:spLocks noGrp="1"/>
          </p:cNvSpPr>
          <p:nvPr>
            <p:ph idx="1"/>
          </p:nvPr>
        </p:nvSpPr>
        <p:spPr>
          <a:xfrm>
            <a:off x="1981200" y="1463040"/>
            <a:ext cx="8686801" cy="5110288"/>
          </a:xfrm>
        </p:spPr>
        <p:txBody>
          <a:bodyPr>
            <a:normAutofit fontScale="92500" lnSpcReduction="10000"/>
          </a:bodyPr>
          <a:lstStyle/>
          <a:p>
            <a:r>
              <a:rPr lang="en-US" b="1" dirty="0">
                <a:solidFill>
                  <a:schemeClr val="tx2">
                    <a:lumMod val="75000"/>
                  </a:schemeClr>
                </a:solidFill>
              </a:rPr>
              <a:t>Two versions of same unit in current use</a:t>
            </a:r>
          </a:p>
          <a:p>
            <a:pPr lvl="1"/>
            <a:r>
              <a:rPr lang="en-US" dirty="0">
                <a:solidFill>
                  <a:schemeClr val="tx2">
                    <a:lumMod val="75000"/>
                  </a:schemeClr>
                </a:solidFill>
              </a:rPr>
              <a:t>“New” international foot and “old” U.S. survey foot</a:t>
            </a:r>
          </a:p>
          <a:p>
            <a:pPr lvl="1"/>
            <a:r>
              <a:rPr lang="en-US" dirty="0">
                <a:solidFill>
                  <a:schemeClr val="tx2">
                    <a:lumMod val="75000"/>
                  </a:schemeClr>
                </a:solidFill>
              </a:rPr>
              <a:t>“New” shorter than “old” by 2 ppm (</a:t>
            </a:r>
            <a:r>
              <a:rPr lang="en-US" b="1" dirty="0">
                <a:solidFill>
                  <a:schemeClr val="tx2">
                    <a:lumMod val="75000"/>
                  </a:schemeClr>
                </a:solidFill>
              </a:rPr>
              <a:t>0.01 ft per mile</a:t>
            </a:r>
            <a:r>
              <a:rPr lang="en-US" dirty="0">
                <a:solidFill>
                  <a:schemeClr val="tx2">
                    <a:lumMod val="75000"/>
                  </a:schemeClr>
                </a:solidFill>
              </a:rPr>
              <a:t>)</a:t>
            </a:r>
          </a:p>
          <a:p>
            <a:pPr lvl="1"/>
            <a:r>
              <a:rPr lang="en-US" dirty="0">
                <a:solidFill>
                  <a:schemeClr val="tx2">
                    <a:lumMod val="75000"/>
                  </a:schemeClr>
                </a:solidFill>
              </a:rPr>
              <a:t>A </a:t>
            </a:r>
            <a:r>
              <a:rPr lang="en-US" b="1" i="1" dirty="0">
                <a:solidFill>
                  <a:schemeClr val="tx2">
                    <a:lumMod val="75000"/>
                  </a:schemeClr>
                </a:solidFill>
              </a:rPr>
              <a:t>real</a:t>
            </a:r>
            <a:r>
              <a:rPr lang="en-US" dirty="0">
                <a:solidFill>
                  <a:schemeClr val="tx2">
                    <a:lumMod val="75000"/>
                  </a:schemeClr>
                </a:solidFill>
              </a:rPr>
              <a:t> problem with </a:t>
            </a:r>
            <a:r>
              <a:rPr lang="en-US" b="1" i="1" dirty="0">
                <a:solidFill>
                  <a:schemeClr val="tx2">
                    <a:lumMod val="75000"/>
                  </a:schemeClr>
                </a:solidFill>
              </a:rPr>
              <a:t>real</a:t>
            </a:r>
            <a:r>
              <a:rPr lang="en-US" dirty="0">
                <a:solidFill>
                  <a:schemeClr val="tx2">
                    <a:lumMod val="75000"/>
                  </a:schemeClr>
                </a:solidFill>
              </a:rPr>
              <a:t> costs</a:t>
            </a:r>
          </a:p>
          <a:p>
            <a:r>
              <a:rPr lang="en-US" b="1" dirty="0">
                <a:solidFill>
                  <a:schemeClr val="tx2">
                    <a:lumMod val="75000"/>
                  </a:schemeClr>
                </a:solidFill>
              </a:rPr>
              <a:t>What’s in a name?</a:t>
            </a:r>
          </a:p>
          <a:p>
            <a:pPr lvl="1"/>
            <a:r>
              <a:rPr lang="en-US" dirty="0">
                <a:solidFill>
                  <a:schemeClr val="tx2">
                    <a:lumMod val="75000"/>
                  </a:schemeClr>
                </a:solidFill>
              </a:rPr>
              <a:t>“U.S. survey” versus “international”</a:t>
            </a:r>
          </a:p>
          <a:p>
            <a:r>
              <a:rPr lang="en-US" b="1" dirty="0">
                <a:solidFill>
                  <a:schemeClr val="tx2">
                    <a:lumMod val="75000"/>
                  </a:schemeClr>
                </a:solidFill>
              </a:rPr>
              <a:t>Who is using U.S. survey feet?</a:t>
            </a:r>
          </a:p>
          <a:p>
            <a:pPr lvl="1"/>
            <a:r>
              <a:rPr lang="en-US" dirty="0">
                <a:solidFill>
                  <a:schemeClr val="tx2">
                    <a:lumMod val="75000"/>
                  </a:schemeClr>
                </a:solidFill>
              </a:rPr>
              <a:t>Surveyors exclusively, in most (</a:t>
            </a:r>
            <a:r>
              <a:rPr lang="en-US" i="1" dirty="0">
                <a:solidFill>
                  <a:schemeClr val="tx2">
                    <a:lumMod val="75000"/>
                  </a:schemeClr>
                </a:solidFill>
              </a:rPr>
              <a:t>not all</a:t>
            </a:r>
            <a:r>
              <a:rPr lang="en-US" dirty="0">
                <a:solidFill>
                  <a:schemeClr val="tx2">
                    <a:lumMod val="75000"/>
                  </a:schemeClr>
                </a:solidFill>
              </a:rPr>
              <a:t>) states</a:t>
            </a:r>
          </a:p>
          <a:p>
            <a:pPr lvl="1"/>
            <a:r>
              <a:rPr lang="en-US" dirty="0">
                <a:solidFill>
                  <a:schemeClr val="tx2">
                    <a:lumMod val="75000"/>
                  </a:schemeClr>
                </a:solidFill>
              </a:rPr>
              <a:t>But it impacts everyone</a:t>
            </a:r>
          </a:p>
          <a:p>
            <a:r>
              <a:rPr lang="en-US" b="1" dirty="0">
                <a:solidFill>
                  <a:schemeClr val="tx2">
                    <a:lumMod val="75000"/>
                  </a:schemeClr>
                </a:solidFill>
              </a:rPr>
              <a:t>What should we do?</a:t>
            </a:r>
          </a:p>
          <a:p>
            <a:pPr lvl="1"/>
            <a:r>
              <a:rPr lang="en-US" dirty="0">
                <a:solidFill>
                  <a:schemeClr val="tx2">
                    <a:lumMod val="75000"/>
                  </a:schemeClr>
                </a:solidFill>
              </a:rPr>
              <a:t>Begin with a </a:t>
            </a:r>
            <a:r>
              <a:rPr lang="en-US" b="1" i="1" dirty="0">
                <a:solidFill>
                  <a:schemeClr val="tx2">
                    <a:lumMod val="75000"/>
                  </a:schemeClr>
                </a:solidFill>
              </a:rPr>
              <a:t>conversation</a:t>
            </a:r>
          </a:p>
          <a:p>
            <a:endParaRPr lang="en-US" dirty="0">
              <a:solidFill>
                <a:schemeClr val="tx2">
                  <a:lumMod val="75000"/>
                </a:schemeClr>
              </a:solidFill>
            </a:endParaRPr>
          </a:p>
        </p:txBody>
      </p:sp>
      <p:sp>
        <p:nvSpPr>
          <p:cNvPr id="4" name="Slide Number Placeholder 3">
            <a:extLst>
              <a:ext uri="{FF2B5EF4-FFF2-40B4-BE49-F238E27FC236}">
                <a16:creationId xmlns:a16="http://schemas.microsoft.com/office/drawing/2014/main" id="{67382674-5729-4DB7-90A1-FCECBC0AEBE7}"/>
              </a:ext>
            </a:extLst>
          </p:cNvPr>
          <p:cNvSpPr>
            <a:spLocks noGrp="1"/>
          </p:cNvSpPr>
          <p:nvPr>
            <p:ph type="sldNum" sz="quarter" idx="12"/>
          </p:nvPr>
        </p:nvSpPr>
        <p:spPr/>
        <p:txBody>
          <a:bodyPr/>
          <a:lstStyle/>
          <a:p>
            <a:pPr defTabSz="457200">
              <a:defRPr/>
            </a:pPr>
            <a:fld id="{BF6EBFE9-79BB-431F-AEDF-EF334E7ED36B}" type="slidenum">
              <a:rPr lang="en-US">
                <a:solidFill>
                  <a:prstClr val="black">
                    <a:tint val="75000"/>
                  </a:prstClr>
                </a:solidFill>
                <a:latin typeface="Calibri"/>
              </a:rPr>
              <a:pPr defTabSz="457200">
                <a:defRPr/>
              </a:pPr>
              <a:t>4</a:t>
            </a:fld>
            <a:endParaRPr lang="en-US" dirty="0">
              <a:solidFill>
                <a:prstClr val="black">
                  <a:tint val="75000"/>
                </a:prstClr>
              </a:solidFill>
              <a:latin typeface="Calibri"/>
            </a:endParaRPr>
          </a:p>
        </p:txBody>
      </p:sp>
      <p:sp>
        <p:nvSpPr>
          <p:cNvPr id="7" name="Title 1">
            <a:extLst>
              <a:ext uri="{FF2B5EF4-FFF2-40B4-BE49-F238E27FC236}">
                <a16:creationId xmlns:a16="http://schemas.microsoft.com/office/drawing/2014/main" id="{A0406F13-EFFD-7044-8E42-B94EAFCC3BE8}"/>
              </a:ext>
            </a:extLst>
          </p:cNvPr>
          <p:cNvSpPr>
            <a:spLocks noGrp="1"/>
          </p:cNvSpPr>
          <p:nvPr>
            <p:ph type="title"/>
          </p:nvPr>
        </p:nvSpPr>
        <p:spPr>
          <a:xfrm>
            <a:off x="1524000" y="477795"/>
            <a:ext cx="9144000" cy="802365"/>
          </a:xfrm>
          <a:solidFill>
            <a:schemeClr val="accent1"/>
          </a:solidFill>
        </p:spPr>
        <p:txBody>
          <a:bodyPr/>
          <a:lstStyle/>
          <a:p>
            <a:r>
              <a:rPr lang="en-US" sz="4000" b="1" dirty="0">
                <a:solidFill>
                  <a:schemeClr val="bg1"/>
                </a:solidFill>
              </a:rPr>
              <a:t>The problem (and some questions)</a:t>
            </a:r>
          </a:p>
        </p:txBody>
      </p:sp>
    </p:spTree>
    <p:extLst>
      <p:ext uri="{BB962C8B-B14F-4D97-AF65-F5344CB8AC3E}">
        <p14:creationId xmlns:p14="http://schemas.microsoft.com/office/powerpoint/2010/main" val="263196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144F6-D379-A44A-96CC-E3AD5E3CFE69}"/>
              </a:ext>
            </a:extLst>
          </p:cNvPr>
          <p:cNvSpPr>
            <a:spLocks noGrp="1"/>
          </p:cNvSpPr>
          <p:nvPr>
            <p:ph type="title"/>
          </p:nvPr>
        </p:nvSpPr>
        <p:spPr>
          <a:xfrm>
            <a:off x="1524000" y="477795"/>
            <a:ext cx="9144000" cy="802365"/>
          </a:xfrm>
          <a:solidFill>
            <a:schemeClr val="accent1"/>
          </a:solidFill>
        </p:spPr>
        <p:txBody>
          <a:bodyPr/>
          <a:lstStyle/>
          <a:p>
            <a:pPr algn="l"/>
            <a:r>
              <a:rPr lang="en-US" sz="4000" b="1" dirty="0">
                <a:solidFill>
                  <a:schemeClr val="bg1"/>
                </a:solidFill>
              </a:rPr>
              <a:t>     Kicking the can (Federal Register)</a:t>
            </a:r>
          </a:p>
        </p:txBody>
      </p:sp>
      <p:sp>
        <p:nvSpPr>
          <p:cNvPr id="44" name="Oval 43">
            <a:extLst>
              <a:ext uri="{FF2B5EF4-FFF2-40B4-BE49-F238E27FC236}">
                <a16:creationId xmlns:a16="http://schemas.microsoft.com/office/drawing/2014/main" id="{6DF69DE8-1729-4F4B-A3A6-9ED56E738A93}"/>
              </a:ext>
            </a:extLst>
          </p:cNvPr>
          <p:cNvSpPr/>
          <p:nvPr/>
        </p:nvSpPr>
        <p:spPr>
          <a:xfrm>
            <a:off x="9411307" y="430893"/>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2100" b="1" dirty="0">
              <a:solidFill>
                <a:prstClr val="black">
                  <a:lumMod val="75000"/>
                  <a:lumOff val="25000"/>
                </a:prstClr>
              </a:solidFill>
              <a:effectLst>
                <a:outerShdw blurRad="38100" dist="38100" dir="2700000" algn="tl">
                  <a:srgbClr val="000000">
                    <a:alpha val="43137"/>
                  </a:srgbClr>
                </a:outerShdw>
              </a:effectLst>
              <a:latin typeface="Calibri"/>
            </a:endParaRPr>
          </a:p>
        </p:txBody>
      </p:sp>
      <p:sp>
        <p:nvSpPr>
          <p:cNvPr id="45" name="TextBox 44">
            <a:extLst>
              <a:ext uri="{FF2B5EF4-FFF2-40B4-BE49-F238E27FC236}">
                <a16:creationId xmlns:a16="http://schemas.microsoft.com/office/drawing/2014/main" id="{DDE08528-E7E2-8048-8C44-2A480824B17F}"/>
              </a:ext>
            </a:extLst>
          </p:cNvPr>
          <p:cNvSpPr txBox="1"/>
          <p:nvPr/>
        </p:nvSpPr>
        <p:spPr>
          <a:xfrm flipH="1">
            <a:off x="9377241" y="615053"/>
            <a:ext cx="959672" cy="523220"/>
          </a:xfrm>
          <a:prstGeom prst="rect">
            <a:avLst/>
          </a:prstGeom>
          <a:noFill/>
        </p:spPr>
        <p:txBody>
          <a:bodyPr wrap="square" rtlCol="0">
            <a:spAutoFit/>
          </a:bodyPr>
          <a:lstStyle/>
          <a:p>
            <a:pPr algn="ctr" defTabSz="457200">
              <a:defRPr/>
            </a:pPr>
            <a:r>
              <a:rPr lang="en-US" sz="2800" b="1" dirty="0">
                <a:solidFill>
                  <a:srgbClr val="FEFEFE"/>
                </a:solidFill>
                <a:latin typeface="Calibri"/>
              </a:rPr>
              <a:t>1959</a:t>
            </a:r>
          </a:p>
        </p:txBody>
      </p:sp>
      <p:sp>
        <p:nvSpPr>
          <p:cNvPr id="13" name="Content Placeholder 2">
            <a:extLst>
              <a:ext uri="{FF2B5EF4-FFF2-40B4-BE49-F238E27FC236}">
                <a16:creationId xmlns:a16="http://schemas.microsoft.com/office/drawing/2014/main" id="{77D4F32F-5CEA-0C41-BB04-26E88753A4FF}"/>
              </a:ext>
            </a:extLst>
          </p:cNvPr>
          <p:cNvSpPr>
            <a:spLocks noGrp="1"/>
          </p:cNvSpPr>
          <p:nvPr>
            <p:ph idx="1"/>
          </p:nvPr>
        </p:nvSpPr>
        <p:spPr>
          <a:xfrm>
            <a:off x="1714376" y="1463040"/>
            <a:ext cx="8875059" cy="5212080"/>
          </a:xfrm>
        </p:spPr>
        <p:txBody>
          <a:bodyPr>
            <a:noAutofit/>
          </a:bodyPr>
          <a:lstStyle/>
          <a:p>
            <a:pPr marL="0" indent="0">
              <a:spcBef>
                <a:spcPts val="600"/>
              </a:spcBef>
              <a:spcAft>
                <a:spcPts val="600"/>
              </a:spcAft>
              <a:buNone/>
            </a:pPr>
            <a:r>
              <a:rPr lang="en-US" sz="2400" dirty="0"/>
              <a:t>“Any data expressed in feet derived from and published as a result of </a:t>
            </a:r>
            <a:r>
              <a:rPr lang="en-US" sz="2400" b="1" i="1" dirty="0">
                <a:solidFill>
                  <a:srgbClr val="FF0000"/>
                </a:solidFill>
              </a:rPr>
              <a:t>geodetic surveys </a:t>
            </a:r>
            <a:r>
              <a:rPr lang="en-US" sz="2400" dirty="0"/>
              <a:t>within the United States will continue to bear the following relationship as defined in 1893:</a:t>
            </a:r>
          </a:p>
          <a:p>
            <a:pPr marL="0" indent="0" algn="ctr">
              <a:spcBef>
                <a:spcPts val="600"/>
              </a:spcBef>
              <a:spcAft>
                <a:spcPts val="600"/>
              </a:spcAft>
              <a:buNone/>
            </a:pPr>
            <a:r>
              <a:rPr lang="en-US" sz="2400" dirty="0"/>
              <a:t>1 foot = 1200/3937 meter</a:t>
            </a:r>
          </a:p>
          <a:p>
            <a:pPr marL="0" indent="0">
              <a:spcBef>
                <a:spcPts val="600"/>
              </a:spcBef>
              <a:spcAft>
                <a:spcPts val="600"/>
              </a:spcAft>
              <a:buNone/>
            </a:pPr>
            <a:r>
              <a:rPr lang="en-US" sz="2400" dirty="0"/>
              <a:t>The foot unit defined by this equation shall be referred to as the </a:t>
            </a:r>
            <a:r>
              <a:rPr lang="en-US" sz="2400" b="1" dirty="0"/>
              <a:t>U.S. Survey Foot </a:t>
            </a:r>
            <a:r>
              <a:rPr lang="en-US" sz="2400" dirty="0"/>
              <a:t>and it shall continue to be used, for the purpose given herein, </a:t>
            </a:r>
            <a:r>
              <a:rPr lang="en-US" sz="2400" b="1" dirty="0">
                <a:solidFill>
                  <a:srgbClr val="FF0000"/>
                </a:solidFill>
              </a:rPr>
              <a:t>until such a time as it becomes desirable and expedient to readjust the basic geodetic survey networks in the United States, after which the ratio of a yard, equal to 0.9144 meter, </a:t>
            </a:r>
            <a:r>
              <a:rPr lang="en-US" sz="2400" b="1" i="1" dirty="0">
                <a:solidFill>
                  <a:srgbClr val="FF0000"/>
                </a:solidFill>
              </a:rPr>
              <a:t>shall apply</a:t>
            </a:r>
            <a:r>
              <a:rPr lang="en-US" sz="2400" dirty="0"/>
              <a:t>.”</a:t>
            </a:r>
          </a:p>
          <a:p>
            <a:pPr marL="0" indent="0">
              <a:spcBef>
                <a:spcPts val="600"/>
              </a:spcBef>
              <a:spcAft>
                <a:spcPts val="600"/>
              </a:spcAft>
              <a:buNone/>
            </a:pPr>
            <a:r>
              <a:rPr lang="en-US" sz="2400" dirty="0">
                <a:hlinkClick r:id="rId3"/>
              </a:rPr>
              <a:t>https://geodesy.noaa.gov/PUBS_LIB/FedRegister/FRdoc59-5442.pdf</a:t>
            </a:r>
            <a:r>
              <a:rPr lang="en-US" sz="2400" dirty="0"/>
              <a:t>  </a:t>
            </a:r>
          </a:p>
          <a:p>
            <a:pPr marL="0" indent="0">
              <a:spcBef>
                <a:spcPts val="1200"/>
              </a:spcBef>
              <a:spcAft>
                <a:spcPts val="600"/>
              </a:spcAft>
              <a:buNone/>
            </a:pPr>
            <a:r>
              <a:rPr lang="en-US" sz="1900" dirty="0"/>
              <a:t>Signed by NBS and C&amp;GS directors, approved by Secretary of Commerce, June 25, 1959</a:t>
            </a:r>
          </a:p>
        </p:txBody>
      </p:sp>
      <p:sp>
        <p:nvSpPr>
          <p:cNvPr id="3" name="Slide Number Placeholder 2"/>
          <p:cNvSpPr>
            <a:spLocks noGrp="1"/>
          </p:cNvSpPr>
          <p:nvPr>
            <p:ph type="sldNum" sz="quarter" idx="12"/>
          </p:nvPr>
        </p:nvSpPr>
        <p:spPr/>
        <p:txBody>
          <a:bodyPr/>
          <a:lstStyle/>
          <a:p>
            <a:pPr defTabSz="457200">
              <a:defRPr/>
            </a:pPr>
            <a:fld id="{1EE7B93A-05D4-4E0E-9360-14272AE9C6F8}" type="slidenum">
              <a:rPr lang="en-US">
                <a:solidFill>
                  <a:prstClr val="black">
                    <a:tint val="75000"/>
                  </a:prstClr>
                </a:solidFill>
                <a:latin typeface="Calibri"/>
              </a:rPr>
              <a:pPr defTabSz="457200">
                <a:defRPr/>
              </a:pPr>
              <a:t>5</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4392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283AC72B-D0CC-3446-8433-8144716C1D79}"/>
              </a:ext>
            </a:extLst>
          </p:cNvPr>
          <p:cNvSpPr/>
          <p:nvPr/>
        </p:nvSpPr>
        <p:spPr>
          <a:xfrm>
            <a:off x="1582109" y="3137790"/>
            <a:ext cx="8985103" cy="89154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latin typeface="Calibri"/>
            </a:endParaRPr>
          </a:p>
        </p:txBody>
      </p:sp>
      <p:sp>
        <p:nvSpPr>
          <p:cNvPr id="13" name="TextBox 12"/>
          <p:cNvSpPr txBox="1"/>
          <p:nvPr/>
        </p:nvSpPr>
        <p:spPr>
          <a:xfrm>
            <a:off x="1451481" y="2035630"/>
            <a:ext cx="2471202" cy="693773"/>
          </a:xfrm>
          <a:prstGeom prst="rect">
            <a:avLst/>
          </a:prstGeom>
          <a:noFill/>
        </p:spPr>
        <p:txBody>
          <a:bodyPr wrap="square" rtlCol="0">
            <a:noAutofit/>
          </a:bodyPr>
          <a:lstStyle/>
          <a:p>
            <a:pPr algn="ctr" defTabSz="457200">
              <a:lnSpc>
                <a:spcPts val="2400"/>
              </a:lnSpc>
              <a:defRPr/>
            </a:pPr>
            <a:r>
              <a:rPr lang="en-US" sz="2400" b="1" dirty="0">
                <a:solidFill>
                  <a:srgbClr val="1F497D"/>
                </a:solidFill>
                <a:latin typeface="Calibri"/>
              </a:rPr>
              <a:t>International vs. U.S. Survey Foot</a:t>
            </a:r>
          </a:p>
        </p:txBody>
      </p:sp>
      <p:sp>
        <p:nvSpPr>
          <p:cNvPr id="4" name="Oval 3"/>
          <p:cNvSpPr/>
          <p:nvPr/>
        </p:nvSpPr>
        <p:spPr>
          <a:xfrm>
            <a:off x="2241312" y="3137790"/>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2100" b="1" dirty="0">
              <a:solidFill>
                <a:prstClr val="black">
                  <a:lumMod val="75000"/>
                  <a:lumOff val="25000"/>
                </a:prstClr>
              </a:solidFill>
              <a:effectLst>
                <a:outerShdw blurRad="38100" dist="38100" dir="2700000" algn="tl">
                  <a:srgbClr val="000000">
                    <a:alpha val="43137"/>
                  </a:srgbClr>
                </a:outerShdw>
              </a:effectLst>
              <a:latin typeface="Calibri"/>
            </a:endParaRPr>
          </a:p>
        </p:txBody>
      </p:sp>
      <p:sp>
        <p:nvSpPr>
          <p:cNvPr id="19" name="TextBox 18"/>
          <p:cNvSpPr txBox="1"/>
          <p:nvPr/>
        </p:nvSpPr>
        <p:spPr>
          <a:xfrm flipH="1">
            <a:off x="2207246" y="3318103"/>
            <a:ext cx="959672" cy="523220"/>
          </a:xfrm>
          <a:prstGeom prst="rect">
            <a:avLst/>
          </a:prstGeom>
          <a:noFill/>
        </p:spPr>
        <p:txBody>
          <a:bodyPr wrap="square" rtlCol="0">
            <a:spAutoFit/>
          </a:bodyPr>
          <a:lstStyle/>
          <a:p>
            <a:pPr algn="ctr" defTabSz="457200">
              <a:defRPr/>
            </a:pPr>
            <a:r>
              <a:rPr lang="en-US" sz="2800" b="1" dirty="0">
                <a:solidFill>
                  <a:srgbClr val="FEFEFE"/>
                </a:solidFill>
                <a:latin typeface="Calibri"/>
              </a:rPr>
              <a:t>1975</a:t>
            </a:r>
          </a:p>
        </p:txBody>
      </p:sp>
      <p:sp>
        <p:nvSpPr>
          <p:cNvPr id="22" name="Oval 21"/>
          <p:cNvSpPr/>
          <p:nvPr/>
        </p:nvSpPr>
        <p:spPr>
          <a:xfrm>
            <a:off x="9162277" y="3137790"/>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2100" b="1" dirty="0">
              <a:solidFill>
                <a:prstClr val="black">
                  <a:lumMod val="75000"/>
                  <a:lumOff val="25000"/>
                </a:prstClr>
              </a:solidFill>
              <a:effectLst>
                <a:outerShdw blurRad="38100" dist="38100" dir="2700000" algn="tl">
                  <a:srgbClr val="000000">
                    <a:alpha val="43137"/>
                  </a:srgbClr>
                </a:outerShdw>
              </a:effectLst>
              <a:latin typeface="Calibri"/>
            </a:endParaRPr>
          </a:p>
        </p:txBody>
      </p:sp>
      <p:sp>
        <p:nvSpPr>
          <p:cNvPr id="23" name="TextBox 22"/>
          <p:cNvSpPr txBox="1"/>
          <p:nvPr/>
        </p:nvSpPr>
        <p:spPr>
          <a:xfrm flipH="1">
            <a:off x="9128211" y="3318103"/>
            <a:ext cx="959672" cy="523220"/>
          </a:xfrm>
          <a:prstGeom prst="rect">
            <a:avLst/>
          </a:prstGeom>
          <a:noFill/>
        </p:spPr>
        <p:txBody>
          <a:bodyPr wrap="square" rtlCol="0">
            <a:spAutoFit/>
          </a:bodyPr>
          <a:lstStyle/>
          <a:p>
            <a:pPr algn="ctr" defTabSz="457200">
              <a:defRPr/>
            </a:pPr>
            <a:r>
              <a:rPr lang="en-US" sz="2800" b="1" dirty="0">
                <a:solidFill>
                  <a:srgbClr val="FEFEFE"/>
                </a:solidFill>
                <a:latin typeface="Calibri"/>
              </a:rPr>
              <a:t>1990</a:t>
            </a:r>
          </a:p>
        </p:txBody>
      </p:sp>
      <p:sp>
        <p:nvSpPr>
          <p:cNvPr id="25" name="Oval 24"/>
          <p:cNvSpPr/>
          <p:nvPr/>
        </p:nvSpPr>
        <p:spPr>
          <a:xfrm>
            <a:off x="3538796" y="3137790"/>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2100" b="1" dirty="0">
              <a:solidFill>
                <a:prstClr val="black">
                  <a:lumMod val="75000"/>
                  <a:lumOff val="25000"/>
                </a:prstClr>
              </a:solidFill>
              <a:effectLst>
                <a:outerShdw blurRad="38100" dist="38100" dir="2700000" algn="tl">
                  <a:srgbClr val="000000">
                    <a:alpha val="43137"/>
                  </a:srgbClr>
                </a:outerShdw>
              </a:effectLst>
              <a:latin typeface="Calibri"/>
            </a:endParaRPr>
          </a:p>
        </p:txBody>
      </p:sp>
      <p:sp>
        <p:nvSpPr>
          <p:cNvPr id="26" name="TextBox 25"/>
          <p:cNvSpPr txBox="1"/>
          <p:nvPr/>
        </p:nvSpPr>
        <p:spPr>
          <a:xfrm flipH="1">
            <a:off x="3504730" y="3318103"/>
            <a:ext cx="959672" cy="523220"/>
          </a:xfrm>
          <a:prstGeom prst="rect">
            <a:avLst/>
          </a:prstGeom>
          <a:noFill/>
        </p:spPr>
        <p:txBody>
          <a:bodyPr wrap="square" rtlCol="0">
            <a:spAutoFit/>
          </a:bodyPr>
          <a:lstStyle/>
          <a:p>
            <a:pPr algn="ctr" defTabSz="457200">
              <a:defRPr/>
            </a:pPr>
            <a:r>
              <a:rPr lang="en-US" sz="2800" b="1" dirty="0">
                <a:solidFill>
                  <a:srgbClr val="FEFEFE"/>
                </a:solidFill>
                <a:latin typeface="Calibri"/>
              </a:rPr>
              <a:t>1977</a:t>
            </a:r>
          </a:p>
        </p:txBody>
      </p:sp>
      <p:sp>
        <p:nvSpPr>
          <p:cNvPr id="28" name="Oval 27"/>
          <p:cNvSpPr/>
          <p:nvPr/>
        </p:nvSpPr>
        <p:spPr>
          <a:xfrm>
            <a:off x="6946687" y="3137790"/>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2100" b="1" dirty="0">
              <a:solidFill>
                <a:prstClr val="black">
                  <a:lumMod val="75000"/>
                  <a:lumOff val="25000"/>
                </a:prstClr>
              </a:solidFill>
              <a:effectLst>
                <a:outerShdw blurRad="38100" dist="38100" dir="2700000" algn="tl">
                  <a:srgbClr val="000000">
                    <a:alpha val="43137"/>
                  </a:srgbClr>
                </a:outerShdw>
              </a:effectLst>
              <a:latin typeface="Calibri"/>
            </a:endParaRPr>
          </a:p>
        </p:txBody>
      </p:sp>
      <p:sp>
        <p:nvSpPr>
          <p:cNvPr id="29" name="TextBox 28"/>
          <p:cNvSpPr txBox="1"/>
          <p:nvPr/>
        </p:nvSpPr>
        <p:spPr>
          <a:xfrm flipH="1">
            <a:off x="6895369" y="3319272"/>
            <a:ext cx="959672" cy="523220"/>
          </a:xfrm>
          <a:prstGeom prst="rect">
            <a:avLst/>
          </a:prstGeom>
          <a:noFill/>
        </p:spPr>
        <p:txBody>
          <a:bodyPr wrap="square" rtlCol="0">
            <a:spAutoFit/>
          </a:bodyPr>
          <a:lstStyle/>
          <a:p>
            <a:pPr algn="ctr" defTabSz="457200">
              <a:defRPr/>
            </a:pPr>
            <a:r>
              <a:rPr lang="en-US" sz="2800" b="1" dirty="0">
                <a:solidFill>
                  <a:srgbClr val="FEFEFE"/>
                </a:solidFill>
                <a:latin typeface="Calibri"/>
              </a:rPr>
              <a:t>1988</a:t>
            </a:r>
          </a:p>
        </p:txBody>
      </p:sp>
      <p:sp>
        <p:nvSpPr>
          <p:cNvPr id="2" name="Title 1">
            <a:extLst>
              <a:ext uri="{FF2B5EF4-FFF2-40B4-BE49-F238E27FC236}">
                <a16:creationId xmlns:a16="http://schemas.microsoft.com/office/drawing/2014/main" id="{32B144F6-D379-A44A-96CC-E3AD5E3CFE69}"/>
              </a:ext>
            </a:extLst>
          </p:cNvPr>
          <p:cNvSpPr>
            <a:spLocks noGrp="1"/>
          </p:cNvSpPr>
          <p:nvPr>
            <p:ph type="title"/>
          </p:nvPr>
        </p:nvSpPr>
        <p:spPr>
          <a:xfrm>
            <a:off x="1524000" y="477795"/>
            <a:ext cx="9144000" cy="802365"/>
          </a:xfrm>
          <a:solidFill>
            <a:schemeClr val="accent1"/>
          </a:solidFill>
        </p:spPr>
        <p:txBody>
          <a:bodyPr/>
          <a:lstStyle/>
          <a:p>
            <a:r>
              <a:rPr lang="en-US" sz="4000" b="1" dirty="0">
                <a:solidFill>
                  <a:schemeClr val="bg1"/>
                </a:solidFill>
              </a:rPr>
              <a:t>More Federal Register Notices</a:t>
            </a:r>
          </a:p>
        </p:txBody>
      </p:sp>
      <p:sp>
        <p:nvSpPr>
          <p:cNvPr id="37" name="Isosceles Triangle 36"/>
          <p:cNvSpPr/>
          <p:nvPr/>
        </p:nvSpPr>
        <p:spPr>
          <a:xfrm flipV="1">
            <a:off x="2459363" y="2805914"/>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350" dirty="0">
              <a:solidFill>
                <a:srgbClr val="1F497D"/>
              </a:solidFill>
              <a:latin typeface="Calibri"/>
            </a:endParaRPr>
          </a:p>
        </p:txBody>
      </p:sp>
      <p:sp>
        <p:nvSpPr>
          <p:cNvPr id="8" name="Rectangle 7">
            <a:extLst>
              <a:ext uri="{FF2B5EF4-FFF2-40B4-BE49-F238E27FC236}">
                <a16:creationId xmlns:a16="http://schemas.microsoft.com/office/drawing/2014/main" id="{F1070CB3-E0FA-9946-9E3E-7615A2159DF3}"/>
              </a:ext>
            </a:extLst>
          </p:cNvPr>
          <p:cNvSpPr/>
          <p:nvPr/>
        </p:nvSpPr>
        <p:spPr>
          <a:xfrm>
            <a:off x="1864122" y="2743206"/>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latin typeface="Calibri"/>
            </a:endParaRPr>
          </a:p>
        </p:txBody>
      </p:sp>
      <p:sp>
        <p:nvSpPr>
          <p:cNvPr id="30" name="Isosceles Triangle 36">
            <a:extLst>
              <a:ext uri="{FF2B5EF4-FFF2-40B4-BE49-F238E27FC236}">
                <a16:creationId xmlns:a16="http://schemas.microsoft.com/office/drawing/2014/main" id="{BB2060F4-41D2-714B-B70F-00898365E010}"/>
              </a:ext>
            </a:extLst>
          </p:cNvPr>
          <p:cNvSpPr/>
          <p:nvPr/>
        </p:nvSpPr>
        <p:spPr>
          <a:xfrm>
            <a:off x="3756847" y="4183694"/>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350" dirty="0">
              <a:solidFill>
                <a:srgbClr val="1F497D"/>
              </a:solidFill>
              <a:latin typeface="Calibri"/>
            </a:endParaRPr>
          </a:p>
        </p:txBody>
      </p:sp>
      <p:sp>
        <p:nvSpPr>
          <p:cNvPr id="31" name="Rectangle 30">
            <a:extLst>
              <a:ext uri="{FF2B5EF4-FFF2-40B4-BE49-F238E27FC236}">
                <a16:creationId xmlns:a16="http://schemas.microsoft.com/office/drawing/2014/main" id="{4B1C46E1-5865-E147-8218-54993BCC0E44}"/>
              </a:ext>
            </a:extLst>
          </p:cNvPr>
          <p:cNvSpPr>
            <a:spLocks/>
          </p:cNvSpPr>
          <p:nvPr/>
        </p:nvSpPr>
        <p:spPr>
          <a:xfrm flipV="1">
            <a:off x="3161606" y="4360666"/>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latin typeface="Calibri"/>
            </a:endParaRPr>
          </a:p>
        </p:txBody>
      </p:sp>
      <p:sp>
        <p:nvSpPr>
          <p:cNvPr id="32" name="TextBox 31">
            <a:extLst>
              <a:ext uri="{FF2B5EF4-FFF2-40B4-BE49-F238E27FC236}">
                <a16:creationId xmlns:a16="http://schemas.microsoft.com/office/drawing/2014/main" id="{080A505C-EBE6-2E40-A297-C8C37FF9CC08}"/>
              </a:ext>
            </a:extLst>
          </p:cNvPr>
          <p:cNvSpPr txBox="1"/>
          <p:nvPr/>
        </p:nvSpPr>
        <p:spPr>
          <a:xfrm>
            <a:off x="2842885" y="4430549"/>
            <a:ext cx="2305364" cy="1393701"/>
          </a:xfrm>
          <a:prstGeom prst="rect">
            <a:avLst/>
          </a:prstGeom>
          <a:noFill/>
        </p:spPr>
        <p:txBody>
          <a:bodyPr wrap="square" rtlCol="0">
            <a:noAutofit/>
          </a:bodyPr>
          <a:lstStyle/>
          <a:p>
            <a:pPr algn="ctr" defTabSz="457200">
              <a:lnSpc>
                <a:spcPts val="2400"/>
              </a:lnSpc>
              <a:defRPr/>
            </a:pPr>
            <a:r>
              <a:rPr lang="en-US" sz="2400" b="1" dirty="0">
                <a:solidFill>
                  <a:srgbClr val="1F497D"/>
                </a:solidFill>
                <a:latin typeface="Calibri"/>
              </a:rPr>
              <a:t>NGS goes entirely metric (for NAD 83)</a:t>
            </a:r>
          </a:p>
        </p:txBody>
      </p:sp>
      <p:sp>
        <p:nvSpPr>
          <p:cNvPr id="33" name="TextBox 32">
            <a:extLst>
              <a:ext uri="{FF2B5EF4-FFF2-40B4-BE49-F238E27FC236}">
                <a16:creationId xmlns:a16="http://schemas.microsoft.com/office/drawing/2014/main" id="{0B905E83-7C36-5349-AD24-69122DA59344}"/>
              </a:ext>
            </a:extLst>
          </p:cNvPr>
          <p:cNvSpPr txBox="1"/>
          <p:nvPr/>
        </p:nvSpPr>
        <p:spPr>
          <a:xfrm>
            <a:off x="6137016" y="1736340"/>
            <a:ext cx="2471202" cy="1001301"/>
          </a:xfrm>
          <a:prstGeom prst="rect">
            <a:avLst/>
          </a:prstGeom>
          <a:noFill/>
        </p:spPr>
        <p:txBody>
          <a:bodyPr wrap="square" rtlCol="0">
            <a:noAutofit/>
          </a:bodyPr>
          <a:lstStyle/>
          <a:p>
            <a:pPr algn="ctr" defTabSz="457200">
              <a:lnSpc>
                <a:spcPts val="2400"/>
              </a:lnSpc>
              <a:defRPr/>
            </a:pPr>
            <a:r>
              <a:rPr lang="en-US" sz="2400" b="1" dirty="0">
                <a:solidFill>
                  <a:srgbClr val="1F497D"/>
                </a:solidFill>
                <a:latin typeface="Calibri"/>
              </a:rPr>
              <a:t>Proposed permanent use of U.S. Survey Foot</a:t>
            </a:r>
          </a:p>
        </p:txBody>
      </p:sp>
      <p:sp>
        <p:nvSpPr>
          <p:cNvPr id="35" name="Isosceles Triangle 36">
            <a:extLst>
              <a:ext uri="{FF2B5EF4-FFF2-40B4-BE49-F238E27FC236}">
                <a16:creationId xmlns:a16="http://schemas.microsoft.com/office/drawing/2014/main" id="{64176DE9-E3B7-2E47-8708-A83EF61C9B57}"/>
              </a:ext>
            </a:extLst>
          </p:cNvPr>
          <p:cNvSpPr/>
          <p:nvPr/>
        </p:nvSpPr>
        <p:spPr>
          <a:xfrm flipV="1">
            <a:off x="7164738" y="2801502"/>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350" dirty="0">
              <a:solidFill>
                <a:srgbClr val="1F497D"/>
              </a:solidFill>
              <a:latin typeface="Calibri"/>
            </a:endParaRPr>
          </a:p>
        </p:txBody>
      </p:sp>
      <p:sp>
        <p:nvSpPr>
          <p:cNvPr id="36" name="Rectangle 35">
            <a:extLst>
              <a:ext uri="{FF2B5EF4-FFF2-40B4-BE49-F238E27FC236}">
                <a16:creationId xmlns:a16="http://schemas.microsoft.com/office/drawing/2014/main" id="{25C9FD1B-AEE6-4B44-A6FC-7FE2CDDFD6C8}"/>
              </a:ext>
            </a:extLst>
          </p:cNvPr>
          <p:cNvSpPr/>
          <p:nvPr/>
        </p:nvSpPr>
        <p:spPr>
          <a:xfrm>
            <a:off x="6569497" y="2738794"/>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latin typeface="Calibri"/>
            </a:endParaRPr>
          </a:p>
        </p:txBody>
      </p:sp>
      <p:sp>
        <p:nvSpPr>
          <p:cNvPr id="44" name="Oval 43">
            <a:extLst>
              <a:ext uri="{FF2B5EF4-FFF2-40B4-BE49-F238E27FC236}">
                <a16:creationId xmlns:a16="http://schemas.microsoft.com/office/drawing/2014/main" id="{6DF69DE8-1729-4F4B-A3A6-9ED56E738A93}"/>
              </a:ext>
            </a:extLst>
          </p:cNvPr>
          <p:cNvSpPr/>
          <p:nvPr/>
        </p:nvSpPr>
        <p:spPr>
          <a:xfrm>
            <a:off x="8071296" y="3136044"/>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2100" b="1" dirty="0">
              <a:solidFill>
                <a:prstClr val="black">
                  <a:lumMod val="75000"/>
                  <a:lumOff val="25000"/>
                </a:prstClr>
              </a:solidFill>
              <a:effectLst>
                <a:outerShdw blurRad="38100" dist="38100" dir="2700000" algn="tl">
                  <a:srgbClr val="000000">
                    <a:alpha val="43137"/>
                  </a:srgbClr>
                </a:outerShdw>
              </a:effectLst>
              <a:latin typeface="Calibri"/>
            </a:endParaRPr>
          </a:p>
        </p:txBody>
      </p:sp>
      <p:sp>
        <p:nvSpPr>
          <p:cNvPr id="45" name="TextBox 44">
            <a:extLst>
              <a:ext uri="{FF2B5EF4-FFF2-40B4-BE49-F238E27FC236}">
                <a16:creationId xmlns:a16="http://schemas.microsoft.com/office/drawing/2014/main" id="{DDE08528-E7E2-8048-8C44-2A480824B17F}"/>
              </a:ext>
            </a:extLst>
          </p:cNvPr>
          <p:cNvSpPr txBox="1"/>
          <p:nvPr/>
        </p:nvSpPr>
        <p:spPr>
          <a:xfrm flipH="1">
            <a:off x="8037230" y="3316357"/>
            <a:ext cx="959672" cy="523220"/>
          </a:xfrm>
          <a:prstGeom prst="rect">
            <a:avLst/>
          </a:prstGeom>
          <a:noFill/>
        </p:spPr>
        <p:txBody>
          <a:bodyPr wrap="square" rtlCol="0">
            <a:spAutoFit/>
          </a:bodyPr>
          <a:lstStyle/>
          <a:p>
            <a:pPr algn="ctr" defTabSz="457200">
              <a:defRPr/>
            </a:pPr>
            <a:r>
              <a:rPr lang="en-US" sz="2800" b="1" dirty="0">
                <a:solidFill>
                  <a:srgbClr val="FEFEFE"/>
                </a:solidFill>
                <a:latin typeface="Calibri"/>
              </a:rPr>
              <a:t>1989</a:t>
            </a:r>
          </a:p>
        </p:txBody>
      </p:sp>
      <p:sp>
        <p:nvSpPr>
          <p:cNvPr id="47" name="Isosceles Triangle 36">
            <a:extLst>
              <a:ext uri="{FF2B5EF4-FFF2-40B4-BE49-F238E27FC236}">
                <a16:creationId xmlns:a16="http://schemas.microsoft.com/office/drawing/2014/main" id="{CA267BB3-00A1-374A-BBDA-A92073E261B3}"/>
              </a:ext>
            </a:extLst>
          </p:cNvPr>
          <p:cNvSpPr/>
          <p:nvPr/>
        </p:nvSpPr>
        <p:spPr>
          <a:xfrm>
            <a:off x="8289347" y="4181948"/>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350" dirty="0">
              <a:solidFill>
                <a:srgbClr val="1F497D"/>
              </a:solidFill>
              <a:latin typeface="Calibri"/>
            </a:endParaRPr>
          </a:p>
        </p:txBody>
      </p:sp>
      <p:sp>
        <p:nvSpPr>
          <p:cNvPr id="48" name="Rectangle 47">
            <a:extLst>
              <a:ext uri="{FF2B5EF4-FFF2-40B4-BE49-F238E27FC236}">
                <a16:creationId xmlns:a16="http://schemas.microsoft.com/office/drawing/2014/main" id="{E317EC70-2626-2045-A026-125F43551797}"/>
              </a:ext>
            </a:extLst>
          </p:cNvPr>
          <p:cNvSpPr/>
          <p:nvPr/>
        </p:nvSpPr>
        <p:spPr>
          <a:xfrm flipV="1">
            <a:off x="7694106" y="4358920"/>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latin typeface="Calibri"/>
            </a:endParaRPr>
          </a:p>
        </p:txBody>
      </p:sp>
      <p:sp>
        <p:nvSpPr>
          <p:cNvPr id="49" name="TextBox 48">
            <a:extLst>
              <a:ext uri="{FF2B5EF4-FFF2-40B4-BE49-F238E27FC236}">
                <a16:creationId xmlns:a16="http://schemas.microsoft.com/office/drawing/2014/main" id="{B4B1BB11-62CC-184B-B106-4FBE10678FEB}"/>
              </a:ext>
            </a:extLst>
          </p:cNvPr>
          <p:cNvSpPr txBox="1"/>
          <p:nvPr/>
        </p:nvSpPr>
        <p:spPr>
          <a:xfrm>
            <a:off x="7471671" y="4437719"/>
            <a:ext cx="2090793" cy="1027159"/>
          </a:xfrm>
          <a:prstGeom prst="rect">
            <a:avLst/>
          </a:prstGeom>
          <a:noFill/>
        </p:spPr>
        <p:txBody>
          <a:bodyPr wrap="square" rtlCol="0">
            <a:noAutofit/>
          </a:bodyPr>
          <a:lstStyle/>
          <a:p>
            <a:pPr algn="ctr" defTabSz="457200">
              <a:lnSpc>
                <a:spcPts val="2400"/>
              </a:lnSpc>
              <a:defRPr/>
            </a:pPr>
            <a:r>
              <a:rPr lang="en-US" sz="2400" b="1" dirty="0">
                <a:solidFill>
                  <a:srgbClr val="1F497D"/>
                </a:solidFill>
                <a:latin typeface="Calibri"/>
              </a:rPr>
              <a:t>NAD 83 announced</a:t>
            </a:r>
          </a:p>
        </p:txBody>
      </p:sp>
      <p:sp>
        <p:nvSpPr>
          <p:cNvPr id="34" name="TextBox 33">
            <a:extLst>
              <a:ext uri="{FF2B5EF4-FFF2-40B4-BE49-F238E27FC236}">
                <a16:creationId xmlns:a16="http://schemas.microsoft.com/office/drawing/2014/main" id="{303ECF53-166A-9B47-9245-A5B6F7ABEC78}"/>
              </a:ext>
            </a:extLst>
          </p:cNvPr>
          <p:cNvSpPr txBox="1"/>
          <p:nvPr/>
        </p:nvSpPr>
        <p:spPr>
          <a:xfrm>
            <a:off x="8534401" y="1743444"/>
            <a:ext cx="2076355" cy="991383"/>
          </a:xfrm>
          <a:prstGeom prst="rect">
            <a:avLst/>
          </a:prstGeom>
          <a:noFill/>
        </p:spPr>
        <p:txBody>
          <a:bodyPr wrap="square" rtlCol="0">
            <a:noAutofit/>
          </a:bodyPr>
          <a:lstStyle/>
          <a:p>
            <a:pPr algn="ctr" defTabSz="457200">
              <a:lnSpc>
                <a:spcPts val="2400"/>
              </a:lnSpc>
              <a:defRPr/>
            </a:pPr>
            <a:r>
              <a:rPr lang="en-US" sz="2400" b="1" dirty="0">
                <a:solidFill>
                  <a:srgbClr val="1F497D"/>
                </a:solidFill>
                <a:latin typeface="Calibri"/>
              </a:rPr>
              <a:t>Restatement that metric used for U.S.</a:t>
            </a:r>
          </a:p>
        </p:txBody>
      </p:sp>
      <p:sp>
        <p:nvSpPr>
          <p:cNvPr id="38" name="Isosceles Triangle 36">
            <a:extLst>
              <a:ext uri="{FF2B5EF4-FFF2-40B4-BE49-F238E27FC236}">
                <a16:creationId xmlns:a16="http://schemas.microsoft.com/office/drawing/2014/main" id="{92948424-8096-184B-8133-B832CC40DD4A}"/>
              </a:ext>
            </a:extLst>
          </p:cNvPr>
          <p:cNvSpPr/>
          <p:nvPr/>
        </p:nvSpPr>
        <p:spPr>
          <a:xfrm flipV="1">
            <a:off x="9380328" y="2798688"/>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350" dirty="0">
              <a:solidFill>
                <a:srgbClr val="1F497D"/>
              </a:solidFill>
              <a:latin typeface="Calibri"/>
            </a:endParaRPr>
          </a:p>
        </p:txBody>
      </p:sp>
      <p:sp>
        <p:nvSpPr>
          <p:cNvPr id="39" name="Rectangle 38">
            <a:extLst>
              <a:ext uri="{FF2B5EF4-FFF2-40B4-BE49-F238E27FC236}">
                <a16:creationId xmlns:a16="http://schemas.microsoft.com/office/drawing/2014/main" id="{A6C8B434-0733-CF4F-9FE9-20F0EF87865F}"/>
              </a:ext>
            </a:extLst>
          </p:cNvPr>
          <p:cNvSpPr/>
          <p:nvPr/>
        </p:nvSpPr>
        <p:spPr>
          <a:xfrm>
            <a:off x="8785087" y="2735980"/>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latin typeface="Calibri"/>
            </a:endParaRPr>
          </a:p>
        </p:txBody>
      </p:sp>
      <p:sp>
        <p:nvSpPr>
          <p:cNvPr id="40" name="TextBox 39">
            <a:extLst>
              <a:ext uri="{FF2B5EF4-FFF2-40B4-BE49-F238E27FC236}">
                <a16:creationId xmlns:a16="http://schemas.microsoft.com/office/drawing/2014/main" id="{01A6BFD0-CBA3-1D42-81D8-776A38E2F912}"/>
              </a:ext>
            </a:extLst>
          </p:cNvPr>
          <p:cNvSpPr txBox="1"/>
          <p:nvPr/>
        </p:nvSpPr>
        <p:spPr>
          <a:xfrm>
            <a:off x="4134480" y="1661330"/>
            <a:ext cx="1865348" cy="1200329"/>
          </a:xfrm>
          <a:prstGeom prst="rect">
            <a:avLst/>
          </a:prstGeom>
          <a:noFill/>
        </p:spPr>
        <p:txBody>
          <a:bodyPr wrap="square" rtlCol="0">
            <a:spAutoFit/>
          </a:bodyPr>
          <a:lstStyle/>
          <a:p>
            <a:pPr algn="r" defTabSz="457200">
              <a:defRPr/>
            </a:pPr>
            <a:r>
              <a:rPr lang="en-US" i="1" dirty="0">
                <a:ln w="0"/>
                <a:solidFill>
                  <a:srgbClr val="F79646">
                    <a:lumMod val="75000"/>
                  </a:srgbClr>
                </a:solidFill>
                <a:effectLst>
                  <a:outerShdw blurRad="38100" dist="19050" dir="2700000" algn="tl" rotWithShape="0">
                    <a:prstClr val="black">
                      <a:alpha val="40000"/>
                    </a:prstClr>
                  </a:outerShdw>
                </a:effectLst>
                <a:latin typeface="Calibri"/>
              </a:rPr>
              <a:t>Surveying and mapping only (pending analysis,  never resolved)</a:t>
            </a:r>
          </a:p>
        </p:txBody>
      </p:sp>
      <p:sp>
        <p:nvSpPr>
          <p:cNvPr id="43" name="Isosceles Triangle 36">
            <a:extLst>
              <a:ext uri="{FF2B5EF4-FFF2-40B4-BE49-F238E27FC236}">
                <a16:creationId xmlns:a16="http://schemas.microsoft.com/office/drawing/2014/main" id="{8FB8B43B-CB57-2449-86C0-9151886FD83A}"/>
              </a:ext>
            </a:extLst>
          </p:cNvPr>
          <p:cNvSpPr/>
          <p:nvPr/>
        </p:nvSpPr>
        <p:spPr>
          <a:xfrm rot="16200000" flipV="1">
            <a:off x="5931972" y="2216809"/>
            <a:ext cx="239486" cy="94838"/>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350" dirty="0">
              <a:solidFill>
                <a:srgbClr val="1F497D"/>
              </a:solidFill>
              <a:latin typeface="Calibri"/>
            </a:endParaRPr>
          </a:p>
        </p:txBody>
      </p:sp>
      <p:sp>
        <p:nvSpPr>
          <p:cNvPr id="3" name="Slide Number Placeholder 2"/>
          <p:cNvSpPr>
            <a:spLocks noGrp="1"/>
          </p:cNvSpPr>
          <p:nvPr>
            <p:ph type="sldNum" sz="quarter" idx="12"/>
          </p:nvPr>
        </p:nvSpPr>
        <p:spPr/>
        <p:txBody>
          <a:bodyPr/>
          <a:lstStyle/>
          <a:p>
            <a:pPr defTabSz="457200">
              <a:defRPr/>
            </a:pPr>
            <a:fld id="{1EE7B93A-05D4-4E0E-9360-14272AE9C6F8}" type="slidenum">
              <a:rPr lang="en-US">
                <a:solidFill>
                  <a:prstClr val="black">
                    <a:tint val="75000"/>
                  </a:prstClr>
                </a:solidFill>
                <a:latin typeface="Calibri"/>
              </a:rPr>
              <a:pPr defTabSz="457200">
                <a:defRPr/>
              </a:pPr>
              <a:t>6</a:t>
            </a:fld>
            <a:endParaRPr lang="en-US" dirty="0">
              <a:solidFill>
                <a:prstClr val="black">
                  <a:tint val="75000"/>
                </a:prstClr>
              </a:solidFill>
              <a:latin typeface="Calibri"/>
            </a:endParaRPr>
          </a:p>
        </p:txBody>
      </p:sp>
      <p:sp>
        <p:nvSpPr>
          <p:cNvPr id="42" name="TextBox 41">
            <a:extLst>
              <a:ext uri="{FF2B5EF4-FFF2-40B4-BE49-F238E27FC236}">
                <a16:creationId xmlns:a16="http://schemas.microsoft.com/office/drawing/2014/main" id="{01A6BFD0-CBA3-1D42-81D8-776A38E2F912}"/>
              </a:ext>
            </a:extLst>
          </p:cNvPr>
          <p:cNvSpPr txBox="1"/>
          <p:nvPr/>
        </p:nvSpPr>
        <p:spPr>
          <a:xfrm>
            <a:off x="1668593" y="5474792"/>
            <a:ext cx="3721352" cy="1200329"/>
          </a:xfrm>
          <a:prstGeom prst="rect">
            <a:avLst/>
          </a:prstGeom>
          <a:noFill/>
        </p:spPr>
        <p:txBody>
          <a:bodyPr wrap="square" rtlCol="0">
            <a:spAutoFit/>
          </a:bodyPr>
          <a:lstStyle/>
          <a:p>
            <a:pPr marL="285750" indent="-285750" defTabSz="457200">
              <a:buFont typeface="Arial" panose="020B0604020202020204" pitchFamily="34" charset="0"/>
              <a:buChar char="•"/>
              <a:defRPr/>
            </a:pPr>
            <a:r>
              <a:rPr lang="en-US" i="1" dirty="0">
                <a:ln w="0"/>
                <a:solidFill>
                  <a:srgbClr val="F79646">
                    <a:lumMod val="75000"/>
                  </a:srgbClr>
                </a:solidFill>
                <a:effectLst>
                  <a:outerShdw blurRad="38100" dist="19050" dir="2700000" algn="tl" rotWithShape="0">
                    <a:prstClr val="black">
                      <a:alpha val="40000"/>
                    </a:prstClr>
                  </a:outerShdw>
                </a:effectLst>
                <a:latin typeface="Calibri"/>
              </a:rPr>
              <a:t>International foot used for “engineering”</a:t>
            </a:r>
          </a:p>
          <a:p>
            <a:pPr marL="285750" indent="-285750" defTabSz="457200">
              <a:buFont typeface="Arial" panose="020B0604020202020204" pitchFamily="34" charset="0"/>
              <a:buChar char="•"/>
              <a:defRPr/>
            </a:pPr>
            <a:r>
              <a:rPr lang="en-US" i="1" dirty="0">
                <a:ln w="0"/>
                <a:solidFill>
                  <a:srgbClr val="F79646">
                    <a:lumMod val="75000"/>
                  </a:srgbClr>
                </a:solidFill>
                <a:effectLst>
                  <a:outerShdw blurRad="38100" dist="19050" dir="2700000" algn="tl" rotWithShape="0">
                    <a:prstClr val="black">
                      <a:alpha val="40000"/>
                    </a:prstClr>
                  </a:outerShdw>
                </a:effectLst>
                <a:latin typeface="Calibri"/>
              </a:rPr>
              <a:t>U.S. survey foot used for “mapping and land measurement”</a:t>
            </a:r>
          </a:p>
        </p:txBody>
      </p:sp>
      <p:grpSp>
        <p:nvGrpSpPr>
          <p:cNvPr id="9" name="Group 8"/>
          <p:cNvGrpSpPr/>
          <p:nvPr/>
        </p:nvGrpSpPr>
        <p:grpSpPr>
          <a:xfrm>
            <a:off x="2562135" y="4114806"/>
            <a:ext cx="239486" cy="1302653"/>
            <a:chOff x="1038135" y="4114805"/>
            <a:chExt cx="239486" cy="1302653"/>
          </a:xfrm>
        </p:grpSpPr>
        <p:cxnSp>
          <p:nvCxnSpPr>
            <p:cNvPr id="7" name="Straight Connector 6"/>
            <p:cNvCxnSpPr/>
            <p:nvPr/>
          </p:nvCxnSpPr>
          <p:spPr>
            <a:xfrm>
              <a:off x="1157878" y="4162224"/>
              <a:ext cx="0" cy="1255234"/>
            </a:xfrm>
            <a:prstGeom prst="line">
              <a:avLst/>
            </a:prstGeom>
            <a:ln w="254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sp>
          <p:nvSpPr>
            <p:cNvPr id="46" name="Isosceles Triangle 36">
              <a:extLst>
                <a:ext uri="{FF2B5EF4-FFF2-40B4-BE49-F238E27FC236}">
                  <a16:creationId xmlns:a16="http://schemas.microsoft.com/office/drawing/2014/main" id="{8FB8B43B-CB57-2449-86C0-9151886FD83A}"/>
                </a:ext>
              </a:extLst>
            </p:cNvPr>
            <p:cNvSpPr/>
            <p:nvPr/>
          </p:nvSpPr>
          <p:spPr>
            <a:xfrm rot="10800000" flipV="1">
              <a:off x="1038135" y="4114805"/>
              <a:ext cx="239486" cy="94838"/>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350" dirty="0">
                <a:solidFill>
                  <a:srgbClr val="1F497D"/>
                </a:solidFill>
                <a:latin typeface="Calibri"/>
              </a:endParaRPr>
            </a:p>
          </p:txBody>
        </p:sp>
      </p:grpSp>
      <p:sp>
        <p:nvSpPr>
          <p:cNvPr id="41" name="Rectangle 40">
            <a:extLst>
              <a:ext uri="{FF2B5EF4-FFF2-40B4-BE49-F238E27FC236}">
                <a16:creationId xmlns:a16="http://schemas.microsoft.com/office/drawing/2014/main" id="{6273ED0D-190A-490A-9C98-845DFBD5F9BC}"/>
              </a:ext>
            </a:extLst>
          </p:cNvPr>
          <p:cNvSpPr/>
          <p:nvPr/>
        </p:nvSpPr>
        <p:spPr>
          <a:xfrm>
            <a:off x="1582109" y="5464877"/>
            <a:ext cx="3807835" cy="12552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latin typeface="Calibri"/>
            </a:endParaRPr>
          </a:p>
        </p:txBody>
      </p:sp>
    </p:spTree>
    <p:extLst>
      <p:ext uri="{BB962C8B-B14F-4D97-AF65-F5344CB8AC3E}">
        <p14:creationId xmlns:p14="http://schemas.microsoft.com/office/powerpoint/2010/main" val="33480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0" y="248414"/>
            <a:ext cx="4887448" cy="6304786"/>
          </a:xfrm>
          <a:ln>
            <a:solidFill>
              <a:schemeClr val="tx1"/>
            </a:solidFill>
          </a:ln>
        </p:spPr>
      </p:pic>
    </p:spTree>
    <p:extLst>
      <p:ext uri="{BB962C8B-B14F-4D97-AF65-F5344CB8AC3E}">
        <p14:creationId xmlns:p14="http://schemas.microsoft.com/office/powerpoint/2010/main" val="913203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66F70A-114D-4FF1-9824-9861D53477C6}"/>
              </a:ext>
            </a:extLst>
          </p:cNvPr>
          <p:cNvPicPr>
            <a:picLocks noChangeAspect="1"/>
          </p:cNvPicPr>
          <p:nvPr/>
        </p:nvPicPr>
        <p:blipFill>
          <a:blip r:embed="rId2"/>
          <a:stretch>
            <a:fillRect/>
          </a:stretch>
        </p:blipFill>
        <p:spPr>
          <a:xfrm>
            <a:off x="3305175" y="381000"/>
            <a:ext cx="5581650" cy="6762750"/>
          </a:xfrm>
          <a:prstGeom prst="rect">
            <a:avLst/>
          </a:prstGeom>
          <a:ln>
            <a:solidFill>
              <a:schemeClr val="tx1"/>
            </a:solidFill>
          </a:ln>
        </p:spPr>
      </p:pic>
    </p:spTree>
    <p:extLst>
      <p:ext uri="{BB962C8B-B14F-4D97-AF65-F5344CB8AC3E}">
        <p14:creationId xmlns:p14="http://schemas.microsoft.com/office/powerpoint/2010/main" val="1103382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a:xfrm>
            <a:off x="1524000" y="533402"/>
            <a:ext cx="9144000" cy="658813"/>
          </a:xfrm>
        </p:spPr>
        <p:txBody>
          <a:bodyPr rtlCol="0">
            <a:normAutofit fontScale="90000"/>
          </a:bodyPr>
          <a:lstStyle/>
          <a:p>
            <a:pPr eaLnBrk="1" fontAlgn="auto" hangingPunct="1">
              <a:spcAft>
                <a:spcPts val="0"/>
              </a:spcAft>
              <a:defRPr/>
            </a:pPr>
            <a:r>
              <a:rPr lang="en-US" dirty="0"/>
              <a:t>Questions?</a:t>
            </a:r>
          </a:p>
        </p:txBody>
      </p:sp>
      <p:sp>
        <p:nvSpPr>
          <p:cNvPr id="80900" name="Text Box 4"/>
          <p:cNvSpPr txBox="1">
            <a:spLocks noChangeArrowheads="1"/>
          </p:cNvSpPr>
          <p:nvPr/>
        </p:nvSpPr>
        <p:spPr bwMode="auto">
          <a:xfrm>
            <a:off x="4876800" y="1548606"/>
            <a:ext cx="5334000" cy="3760788"/>
          </a:xfrm>
          <a:prstGeom prst="rect">
            <a:avLst/>
          </a:prstGeom>
          <a:noFill/>
          <a:ln w="22225">
            <a:noFill/>
            <a:miter lim="800000"/>
            <a:headEnd/>
            <a:tailEnd/>
          </a:ln>
        </p:spPr>
        <p:txBody>
          <a:bodyPr/>
          <a:lstStyle/>
          <a:p>
            <a:pPr>
              <a:lnSpc>
                <a:spcPct val="40000"/>
              </a:lnSpc>
              <a:spcBef>
                <a:spcPct val="50000"/>
              </a:spcBef>
              <a:defRPr/>
            </a:pPr>
            <a:endParaRPr lang="en-US" sz="2800" dirty="0">
              <a:solidFill>
                <a:srgbClr val="C0504D"/>
              </a:solidFill>
              <a:latin typeface="Times New Roman" pitchFamily="18" charset="0"/>
              <a:ea typeface="ＭＳ Ｐゴシック" charset="0"/>
              <a:cs typeface="Arial" panose="020B0604020202020204" pitchFamily="34" charset="0"/>
            </a:endParaRPr>
          </a:p>
          <a:p>
            <a:pPr>
              <a:lnSpc>
                <a:spcPct val="40000"/>
              </a:lnSpc>
              <a:spcBef>
                <a:spcPct val="50000"/>
              </a:spcBef>
              <a:defRPr/>
            </a:pPr>
            <a:r>
              <a:rPr lang="en-US" sz="2800" dirty="0">
                <a:solidFill>
                  <a:prstClr val="black"/>
                </a:solidFill>
                <a:latin typeface="Times New Roman" pitchFamily="18" charset="0"/>
                <a:ea typeface="ＭＳ Ｐゴシック" charset="0"/>
                <a:cs typeface="Arial" panose="020B0604020202020204" pitchFamily="34" charset="0"/>
              </a:rPr>
              <a:t>Gary Thompson, PLS</a:t>
            </a:r>
          </a:p>
          <a:p>
            <a:pPr>
              <a:lnSpc>
                <a:spcPct val="40000"/>
              </a:lnSpc>
              <a:spcBef>
                <a:spcPct val="50000"/>
              </a:spcBef>
              <a:defRPr/>
            </a:pPr>
            <a:r>
              <a:rPr lang="en-US" sz="2800" dirty="0">
                <a:solidFill>
                  <a:prstClr val="black"/>
                </a:solidFill>
                <a:latin typeface="Times New Roman" pitchFamily="18" charset="0"/>
                <a:ea typeface="ＭＳ Ｐゴシック" charset="0"/>
                <a:cs typeface="Arial" panose="020B0604020202020204" pitchFamily="34" charset="0"/>
              </a:rPr>
              <a:t>NC Emergency Management</a:t>
            </a:r>
          </a:p>
          <a:p>
            <a:pPr>
              <a:lnSpc>
                <a:spcPct val="40000"/>
              </a:lnSpc>
              <a:spcBef>
                <a:spcPct val="50000"/>
              </a:spcBef>
              <a:defRPr/>
            </a:pPr>
            <a:r>
              <a:rPr lang="en-US" sz="2800" dirty="0">
                <a:solidFill>
                  <a:prstClr val="black"/>
                </a:solidFill>
                <a:latin typeface="Times New Roman" pitchFamily="18" charset="0"/>
                <a:ea typeface="ＭＳ Ｐゴシック" charset="0"/>
                <a:cs typeface="Arial" panose="020B0604020202020204" pitchFamily="34" charset="0"/>
              </a:rPr>
              <a:t>Risk Management/Geodetic Survey</a:t>
            </a:r>
          </a:p>
          <a:p>
            <a:pPr>
              <a:lnSpc>
                <a:spcPct val="40000"/>
              </a:lnSpc>
              <a:spcBef>
                <a:spcPct val="50000"/>
              </a:spcBef>
              <a:defRPr/>
            </a:pPr>
            <a:r>
              <a:rPr lang="en-US" sz="2800" dirty="0">
                <a:solidFill>
                  <a:prstClr val="black"/>
                </a:solidFill>
                <a:latin typeface="Times New Roman" pitchFamily="18" charset="0"/>
                <a:ea typeface="ＭＳ Ｐゴシック" charset="0"/>
                <a:cs typeface="Arial" panose="020B0604020202020204" pitchFamily="34" charset="0"/>
              </a:rPr>
              <a:t>4105 Reedy Creek Road</a:t>
            </a:r>
          </a:p>
          <a:p>
            <a:pPr>
              <a:lnSpc>
                <a:spcPct val="40000"/>
              </a:lnSpc>
              <a:spcBef>
                <a:spcPct val="50000"/>
              </a:spcBef>
              <a:defRPr/>
            </a:pPr>
            <a:r>
              <a:rPr lang="en-US" sz="2800" dirty="0">
                <a:solidFill>
                  <a:prstClr val="black"/>
                </a:solidFill>
                <a:latin typeface="Times New Roman" pitchFamily="18" charset="0"/>
                <a:ea typeface="ＭＳ Ｐゴシック" charset="0"/>
                <a:cs typeface="Arial" panose="020B0604020202020204" pitchFamily="34" charset="0"/>
              </a:rPr>
              <a:t>Raleigh, NC 27607</a:t>
            </a:r>
          </a:p>
          <a:p>
            <a:pPr>
              <a:lnSpc>
                <a:spcPct val="40000"/>
              </a:lnSpc>
              <a:spcBef>
                <a:spcPct val="50000"/>
              </a:spcBef>
              <a:defRPr/>
            </a:pPr>
            <a:endParaRPr lang="en-US" sz="2800" dirty="0">
              <a:solidFill>
                <a:prstClr val="black"/>
              </a:solidFill>
              <a:latin typeface="Times New Roman" pitchFamily="18" charset="0"/>
              <a:ea typeface="ＭＳ Ｐゴシック" charset="0"/>
              <a:cs typeface="Arial" panose="020B0604020202020204" pitchFamily="34" charset="0"/>
            </a:endParaRPr>
          </a:p>
          <a:p>
            <a:pPr>
              <a:lnSpc>
                <a:spcPct val="40000"/>
              </a:lnSpc>
              <a:spcBef>
                <a:spcPct val="50000"/>
              </a:spcBef>
              <a:defRPr/>
            </a:pPr>
            <a:r>
              <a:rPr lang="en-US" sz="2800" dirty="0">
                <a:solidFill>
                  <a:prstClr val="black"/>
                </a:solidFill>
                <a:latin typeface="Times New Roman" pitchFamily="18" charset="0"/>
                <a:ea typeface="ＭＳ Ｐゴシック" charset="0"/>
                <a:cs typeface="Arial" panose="020B0604020202020204" pitchFamily="34" charset="0"/>
              </a:rPr>
              <a:t>Main office: 919-733-3836</a:t>
            </a:r>
          </a:p>
          <a:p>
            <a:pPr>
              <a:lnSpc>
                <a:spcPct val="40000"/>
              </a:lnSpc>
              <a:spcBef>
                <a:spcPct val="50000"/>
              </a:spcBef>
              <a:defRPr/>
            </a:pPr>
            <a:r>
              <a:rPr lang="en-US" sz="2800" dirty="0">
                <a:solidFill>
                  <a:prstClr val="black"/>
                </a:solidFill>
                <a:latin typeface="Times New Roman" pitchFamily="18" charset="0"/>
                <a:ea typeface="ＭＳ Ｐゴシック" charset="0"/>
                <a:cs typeface="Arial" panose="020B0604020202020204" pitchFamily="34" charset="0"/>
              </a:rPr>
              <a:t>Direct line:   919-948-7844</a:t>
            </a:r>
          </a:p>
          <a:p>
            <a:pPr>
              <a:lnSpc>
                <a:spcPct val="40000"/>
              </a:lnSpc>
              <a:spcBef>
                <a:spcPct val="50000"/>
              </a:spcBef>
              <a:defRPr/>
            </a:pPr>
            <a:endParaRPr lang="en-US" sz="2000" dirty="0">
              <a:solidFill>
                <a:prstClr val="black"/>
              </a:solidFill>
              <a:latin typeface="Times New Roman" pitchFamily="18" charset="0"/>
              <a:ea typeface="ＭＳ Ｐゴシック" charset="0"/>
              <a:cs typeface="Arial" panose="020B0604020202020204" pitchFamily="34" charset="0"/>
            </a:endParaRPr>
          </a:p>
          <a:p>
            <a:pPr>
              <a:lnSpc>
                <a:spcPct val="40000"/>
              </a:lnSpc>
              <a:spcBef>
                <a:spcPct val="50000"/>
              </a:spcBef>
              <a:defRPr/>
            </a:pPr>
            <a:r>
              <a:rPr lang="en-US" sz="2800" dirty="0">
                <a:solidFill>
                  <a:prstClr val="black"/>
                </a:solidFill>
                <a:latin typeface="Times New Roman" pitchFamily="18" charset="0"/>
                <a:ea typeface="ＭＳ Ｐゴシック" charset="0"/>
                <a:cs typeface="Arial" panose="020B0604020202020204" pitchFamily="34" charset="0"/>
              </a:rPr>
              <a:t>gary.thompson@ncdps.gov</a:t>
            </a:r>
          </a:p>
        </p:txBody>
      </p:sp>
      <p:sp>
        <p:nvSpPr>
          <p:cNvPr id="3" name="Content Placeholder 2">
            <a:extLst>
              <a:ext uri="{FF2B5EF4-FFF2-40B4-BE49-F238E27FC236}">
                <a16:creationId xmlns:a16="http://schemas.microsoft.com/office/drawing/2014/main" id="{1C43820A-8C7E-4FCD-B8D7-3060F22DB5A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7815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OAANG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lgn="ctr">
          <a:noFill/>
          <a:miter lim="800000"/>
          <a:headEnd/>
          <a:tailEnd/>
        </a:ln>
        <a:effectLst/>
      </a:spPr>
      <a:bodyPr>
        <a:spAutoFit/>
      </a:bodyPr>
      <a:lstStyle>
        <a:defPPr algn="l">
          <a:spcBef>
            <a:spcPct val="50000"/>
          </a:spcBef>
          <a:defRPr sz="3200" i="1" dirty="0">
            <a:solidFill>
              <a:schemeClr val="accent1"/>
            </a:solidFill>
            <a:effectLst>
              <a:outerShdw blurRad="38100" dist="38100" dir="2700000" algn="tl">
                <a:srgbClr val="000000"/>
              </a:outerShdw>
            </a:effectLst>
            <a:cs typeface="Arial" pitchFamily="34" charset="0"/>
          </a:defRPr>
        </a:defPPr>
      </a:lstStyle>
    </a:txDef>
  </a:objectDefaults>
  <a:extraClrSchemeLst/>
  <a:extLst>
    <a:ext uri="{05A4C25C-085E-4340-85A3-A5531E510DB2}">
      <thm15:themeFamily xmlns:thm15="http://schemas.microsoft.com/office/thememl/2012/main" name="NOAANGS" id="{617A1ADA-787F-324F-AB84-589AE8FC53E8}" vid="{436D93B9-24D6-2C4B-A52C-2B7C52C36F18}"/>
    </a:ext>
  </a:extLst>
</a:theme>
</file>

<file path=ppt/theme/theme3.xml><?xml version="1.0" encoding="utf-8"?>
<a:theme xmlns:a="http://schemas.openxmlformats.org/drawingml/2006/main" name="DPS NCE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NOAANG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lgn="ctr">
          <a:noFill/>
          <a:miter lim="800000"/>
          <a:headEnd/>
          <a:tailEnd/>
        </a:ln>
        <a:effectLst/>
      </a:spPr>
      <a:bodyPr>
        <a:spAutoFit/>
      </a:bodyPr>
      <a:lstStyle>
        <a:defPPr algn="l">
          <a:spcBef>
            <a:spcPct val="50000"/>
          </a:spcBef>
          <a:defRPr sz="3200" i="1" dirty="0">
            <a:solidFill>
              <a:schemeClr val="accent1"/>
            </a:solidFill>
            <a:effectLst>
              <a:outerShdw blurRad="38100" dist="38100" dir="2700000" algn="tl">
                <a:srgbClr val="000000"/>
              </a:outerShdw>
            </a:effectLst>
            <a:cs typeface="Arial" pitchFamily="34" charset="0"/>
          </a:defRPr>
        </a:defPPr>
      </a:lstStyle>
    </a:txDef>
  </a:objectDefaults>
  <a:extraClrSchemeLst/>
  <a:extLst>
    <a:ext uri="{05A4C25C-085E-4340-85A3-A5531E510DB2}">
      <thm15:themeFamily xmlns:thm15="http://schemas.microsoft.com/office/thememl/2012/main" name="NOAANGS" id="{617A1ADA-787F-324F-AB84-589AE8FC53E8}" vid="{436D93B9-24D6-2C4B-A52C-2B7C52C36F1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1899</Words>
  <Application>Microsoft Office PowerPoint</Application>
  <PresentationFormat>Widescreen</PresentationFormat>
  <Paragraphs>117</Paragraphs>
  <Slides>9</Slides>
  <Notes>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9</vt:i4>
      </vt:variant>
    </vt:vector>
  </HeadingPairs>
  <TitlesOfParts>
    <vt:vector size="19" baseType="lpstr">
      <vt:lpstr>MS PGothic</vt:lpstr>
      <vt:lpstr>MS PGothic</vt:lpstr>
      <vt:lpstr>Arial</vt:lpstr>
      <vt:lpstr>Calibri</vt:lpstr>
      <vt:lpstr>Tahoma</vt:lpstr>
      <vt:lpstr>Times New Roman</vt:lpstr>
      <vt:lpstr>9_Office Theme</vt:lpstr>
      <vt:lpstr>NOAANGS</vt:lpstr>
      <vt:lpstr>DPS NCEM</vt:lpstr>
      <vt:lpstr>1_NOAANGS</vt:lpstr>
      <vt:lpstr>PowerPoint Presentation</vt:lpstr>
      <vt:lpstr>A tale of two feet</vt:lpstr>
      <vt:lpstr>An NGS proposal</vt:lpstr>
      <vt:lpstr>The problem (and some questions)</vt:lpstr>
      <vt:lpstr>     Kicking the can (Federal Register)</vt:lpstr>
      <vt:lpstr>More Federal Register Notices</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Thompson, Gary</dc:creator>
  <cp:lastModifiedBy>Thompson, Gary</cp:lastModifiedBy>
  <cp:revision>4</cp:revision>
  <dcterms:created xsi:type="dcterms:W3CDTF">2020-02-11T17:28:47Z</dcterms:created>
  <dcterms:modified xsi:type="dcterms:W3CDTF">2021-07-01T15:50:33Z</dcterms:modified>
</cp:coreProperties>
</file>